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13" r:id="rId2"/>
    <p:sldMasterId id="2147483747" r:id="rId3"/>
  </p:sldMasterIdLst>
  <p:notesMasterIdLst>
    <p:notesMasterId r:id="rId255"/>
  </p:notesMasterIdLst>
  <p:sldIdLst>
    <p:sldId id="257" r:id="rId4"/>
    <p:sldId id="10400" r:id="rId5"/>
    <p:sldId id="957" r:id="rId6"/>
    <p:sldId id="958" r:id="rId7"/>
    <p:sldId id="959" r:id="rId8"/>
    <p:sldId id="10411" r:id="rId9"/>
    <p:sldId id="370" r:id="rId10"/>
    <p:sldId id="371" r:id="rId11"/>
    <p:sldId id="261" r:id="rId12"/>
    <p:sldId id="962" r:id="rId13"/>
    <p:sldId id="10412" r:id="rId14"/>
    <p:sldId id="602" r:id="rId15"/>
    <p:sldId id="10413" r:id="rId16"/>
    <p:sldId id="369" r:id="rId17"/>
    <p:sldId id="266" r:id="rId18"/>
    <p:sldId id="594" r:id="rId19"/>
    <p:sldId id="10401" r:id="rId20"/>
    <p:sldId id="937" r:id="rId21"/>
    <p:sldId id="10414" r:id="rId22"/>
    <p:sldId id="963" r:id="rId23"/>
    <p:sldId id="324" r:id="rId24"/>
    <p:sldId id="10415" r:id="rId25"/>
    <p:sldId id="10416" r:id="rId26"/>
    <p:sldId id="2829" r:id="rId27"/>
    <p:sldId id="332" r:id="rId28"/>
    <p:sldId id="938" r:id="rId29"/>
    <p:sldId id="947" r:id="rId30"/>
    <p:sldId id="327" r:id="rId31"/>
    <p:sldId id="945" r:id="rId32"/>
    <p:sldId id="941" r:id="rId33"/>
    <p:sldId id="942" r:id="rId34"/>
    <p:sldId id="943" r:id="rId35"/>
    <p:sldId id="944" r:id="rId36"/>
    <p:sldId id="946" r:id="rId37"/>
    <p:sldId id="1005" r:id="rId38"/>
    <p:sldId id="609" r:id="rId39"/>
    <p:sldId id="966" r:id="rId40"/>
    <p:sldId id="967" r:id="rId41"/>
    <p:sldId id="971" r:id="rId42"/>
    <p:sldId id="972" r:id="rId43"/>
    <p:sldId id="973" r:id="rId44"/>
    <p:sldId id="974" r:id="rId45"/>
    <p:sldId id="975" r:id="rId46"/>
    <p:sldId id="980" r:id="rId47"/>
    <p:sldId id="968" r:id="rId48"/>
    <p:sldId id="976" r:id="rId49"/>
    <p:sldId id="977" r:id="rId50"/>
    <p:sldId id="1007" r:id="rId51"/>
    <p:sldId id="1003" r:id="rId52"/>
    <p:sldId id="611" r:id="rId53"/>
    <p:sldId id="948" r:id="rId54"/>
    <p:sldId id="612" r:id="rId55"/>
    <p:sldId id="613" r:id="rId56"/>
    <p:sldId id="614" r:id="rId57"/>
    <p:sldId id="616" r:id="rId58"/>
    <p:sldId id="949" r:id="rId59"/>
    <p:sldId id="950" r:id="rId60"/>
    <p:sldId id="951" r:id="rId61"/>
    <p:sldId id="952" r:id="rId62"/>
    <p:sldId id="955" r:id="rId63"/>
    <p:sldId id="953" r:id="rId64"/>
    <p:sldId id="1012" r:id="rId65"/>
    <p:sldId id="1016" r:id="rId66"/>
    <p:sldId id="1013" r:id="rId67"/>
    <p:sldId id="1014" r:id="rId68"/>
    <p:sldId id="1015" r:id="rId69"/>
    <p:sldId id="1018" r:id="rId70"/>
    <p:sldId id="1043" r:id="rId71"/>
    <p:sldId id="1019" r:id="rId72"/>
    <p:sldId id="1071" r:id="rId73"/>
    <p:sldId id="1036" r:id="rId74"/>
    <p:sldId id="1037" r:id="rId75"/>
    <p:sldId id="1038" r:id="rId76"/>
    <p:sldId id="1040" r:id="rId77"/>
    <p:sldId id="1020" r:id="rId78"/>
    <p:sldId id="1021" r:id="rId79"/>
    <p:sldId id="1022" r:id="rId80"/>
    <p:sldId id="1023" r:id="rId81"/>
    <p:sldId id="1024" r:id="rId82"/>
    <p:sldId id="1025" r:id="rId83"/>
    <p:sldId id="1026" r:id="rId84"/>
    <p:sldId id="1027" r:id="rId85"/>
    <p:sldId id="1030" r:id="rId86"/>
    <p:sldId id="1031" r:id="rId87"/>
    <p:sldId id="1044" r:id="rId88"/>
    <p:sldId id="1042" r:id="rId89"/>
    <p:sldId id="1039" r:id="rId90"/>
    <p:sldId id="1032" r:id="rId91"/>
    <p:sldId id="1033" r:id="rId92"/>
    <p:sldId id="1034" r:id="rId93"/>
    <p:sldId id="1045" r:id="rId94"/>
    <p:sldId id="1035" r:id="rId95"/>
    <p:sldId id="1046" r:id="rId96"/>
    <p:sldId id="1047" r:id="rId97"/>
    <p:sldId id="1028" r:id="rId98"/>
    <p:sldId id="1048" r:id="rId99"/>
    <p:sldId id="1049" r:id="rId100"/>
    <p:sldId id="1050" r:id="rId101"/>
    <p:sldId id="1051" r:id="rId102"/>
    <p:sldId id="1052" r:id="rId103"/>
    <p:sldId id="1029" r:id="rId104"/>
    <p:sldId id="1053" r:id="rId105"/>
    <p:sldId id="1054" r:id="rId106"/>
    <p:sldId id="1055" r:id="rId107"/>
    <p:sldId id="1056" r:id="rId108"/>
    <p:sldId id="1057" r:id="rId109"/>
    <p:sldId id="1072" r:id="rId110"/>
    <p:sldId id="1060" r:id="rId111"/>
    <p:sldId id="1062" r:id="rId112"/>
    <p:sldId id="1064" r:id="rId113"/>
    <p:sldId id="1061" r:id="rId114"/>
    <p:sldId id="1065" r:id="rId115"/>
    <p:sldId id="1066" r:id="rId116"/>
    <p:sldId id="1070" r:id="rId117"/>
    <p:sldId id="1067" r:id="rId118"/>
    <p:sldId id="1068" r:id="rId119"/>
    <p:sldId id="1069" r:id="rId120"/>
    <p:sldId id="1058" r:id="rId121"/>
    <p:sldId id="1073" r:id="rId122"/>
    <p:sldId id="1059" r:id="rId123"/>
    <p:sldId id="1074" r:id="rId124"/>
    <p:sldId id="1075" r:id="rId125"/>
    <p:sldId id="1078" r:id="rId126"/>
    <p:sldId id="1079" r:id="rId127"/>
    <p:sldId id="1080" r:id="rId128"/>
    <p:sldId id="1008" r:id="rId129"/>
    <p:sldId id="1081" r:id="rId130"/>
    <p:sldId id="1076" r:id="rId131"/>
    <p:sldId id="1077" r:id="rId132"/>
    <p:sldId id="1082" r:id="rId133"/>
    <p:sldId id="1083" r:id="rId134"/>
    <p:sldId id="1084" r:id="rId135"/>
    <p:sldId id="1085" r:id="rId136"/>
    <p:sldId id="1088" r:id="rId137"/>
    <p:sldId id="1089" r:id="rId138"/>
    <p:sldId id="1090" r:id="rId139"/>
    <p:sldId id="1091" r:id="rId140"/>
    <p:sldId id="1087" r:id="rId141"/>
    <p:sldId id="1086" r:id="rId142"/>
    <p:sldId id="1092" r:id="rId143"/>
    <p:sldId id="1098" r:id="rId144"/>
    <p:sldId id="1093" r:id="rId145"/>
    <p:sldId id="1094" r:id="rId146"/>
    <p:sldId id="1095" r:id="rId147"/>
    <p:sldId id="1096" r:id="rId148"/>
    <p:sldId id="1103" r:id="rId149"/>
    <p:sldId id="1118" r:id="rId150"/>
    <p:sldId id="1097" r:id="rId151"/>
    <p:sldId id="1099" r:id="rId152"/>
    <p:sldId id="1100" r:id="rId153"/>
    <p:sldId id="1104" r:id="rId154"/>
    <p:sldId id="1107" r:id="rId155"/>
    <p:sldId id="1106" r:id="rId156"/>
    <p:sldId id="1108" r:id="rId157"/>
    <p:sldId id="1109" r:id="rId158"/>
    <p:sldId id="1110" r:id="rId159"/>
    <p:sldId id="1111" r:id="rId160"/>
    <p:sldId id="1009" r:id="rId161"/>
    <p:sldId id="1101" r:id="rId162"/>
    <p:sldId id="1102" r:id="rId163"/>
    <p:sldId id="1119" r:id="rId164"/>
    <p:sldId id="665" r:id="rId165"/>
    <p:sldId id="1122" r:id="rId166"/>
    <p:sldId id="1120" r:id="rId167"/>
    <p:sldId id="1121" r:id="rId168"/>
    <p:sldId id="834" r:id="rId169"/>
    <p:sldId id="838" r:id="rId170"/>
    <p:sldId id="839" r:id="rId171"/>
    <p:sldId id="841" r:id="rId172"/>
    <p:sldId id="842" r:id="rId173"/>
    <p:sldId id="843" r:id="rId174"/>
    <p:sldId id="835" r:id="rId175"/>
    <p:sldId id="844" r:id="rId176"/>
    <p:sldId id="836" r:id="rId177"/>
    <p:sldId id="846" r:id="rId178"/>
    <p:sldId id="847" r:id="rId179"/>
    <p:sldId id="868" r:id="rId180"/>
    <p:sldId id="869" r:id="rId181"/>
    <p:sldId id="872" r:id="rId182"/>
    <p:sldId id="870" r:id="rId183"/>
    <p:sldId id="1010" r:id="rId184"/>
    <p:sldId id="1112" r:id="rId185"/>
    <p:sldId id="1114" r:id="rId186"/>
    <p:sldId id="1113" r:id="rId187"/>
    <p:sldId id="1125" r:id="rId188"/>
    <p:sldId id="1129" r:id="rId189"/>
    <p:sldId id="1126" r:id="rId190"/>
    <p:sldId id="1123" r:id="rId191"/>
    <p:sldId id="1124" r:id="rId192"/>
    <p:sldId id="1128" r:id="rId193"/>
    <p:sldId id="1131" r:id="rId194"/>
    <p:sldId id="1127" r:id="rId195"/>
    <p:sldId id="1130" r:id="rId196"/>
    <p:sldId id="1132" r:id="rId197"/>
    <p:sldId id="1133" r:id="rId198"/>
    <p:sldId id="1134" r:id="rId199"/>
    <p:sldId id="1135" r:id="rId200"/>
    <p:sldId id="1115" r:id="rId201"/>
    <p:sldId id="1116" r:id="rId202"/>
    <p:sldId id="1117" r:id="rId203"/>
    <p:sldId id="1105" r:id="rId204"/>
    <p:sldId id="1011" r:id="rId205"/>
    <p:sldId id="10403" r:id="rId206"/>
    <p:sldId id="10404" r:id="rId207"/>
    <p:sldId id="10405" r:id="rId208"/>
    <p:sldId id="10402" r:id="rId209"/>
    <p:sldId id="10407" r:id="rId210"/>
    <p:sldId id="10446" r:id="rId211"/>
    <p:sldId id="10440" r:id="rId212"/>
    <p:sldId id="10441" r:id="rId213"/>
    <p:sldId id="10451" r:id="rId214"/>
    <p:sldId id="10431" r:id="rId215"/>
    <p:sldId id="10452" r:id="rId216"/>
    <p:sldId id="10453" r:id="rId217"/>
    <p:sldId id="10454" r:id="rId218"/>
    <p:sldId id="10455" r:id="rId219"/>
    <p:sldId id="10448" r:id="rId220"/>
    <p:sldId id="10449" r:id="rId221"/>
    <p:sldId id="10450" r:id="rId222"/>
    <p:sldId id="10459" r:id="rId223"/>
    <p:sldId id="10447" r:id="rId224"/>
    <p:sldId id="10406" r:id="rId225"/>
    <p:sldId id="10425" r:id="rId226"/>
    <p:sldId id="10426" r:id="rId227"/>
    <p:sldId id="10409" r:id="rId228"/>
    <p:sldId id="10421" r:id="rId229"/>
    <p:sldId id="10417" r:id="rId230"/>
    <p:sldId id="10408" r:id="rId231"/>
    <p:sldId id="10427" r:id="rId232"/>
    <p:sldId id="10435" r:id="rId233"/>
    <p:sldId id="10437" r:id="rId234"/>
    <p:sldId id="10436" r:id="rId235"/>
    <p:sldId id="10438" r:id="rId236"/>
    <p:sldId id="10439" r:id="rId237"/>
    <p:sldId id="10442" r:id="rId238"/>
    <p:sldId id="10443" r:id="rId239"/>
    <p:sldId id="10444" r:id="rId240"/>
    <p:sldId id="10445" r:id="rId241"/>
    <p:sldId id="10428" r:id="rId242"/>
    <p:sldId id="10429" r:id="rId243"/>
    <p:sldId id="10430" r:id="rId244"/>
    <p:sldId id="10422" r:id="rId245"/>
    <p:sldId id="10423" r:id="rId246"/>
    <p:sldId id="936" r:id="rId247"/>
    <p:sldId id="10418" r:id="rId248"/>
    <p:sldId id="822" r:id="rId249"/>
    <p:sldId id="810" r:id="rId250"/>
    <p:sldId id="10463" r:id="rId251"/>
    <p:sldId id="10420" r:id="rId252"/>
    <p:sldId id="10464" r:id="rId253"/>
    <p:sldId id="296" r:id="rId2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415D8AD5-035A-4674-8581-3E6BEAD7E88D}">
          <p14:sldIdLst>
            <p14:sldId id="257"/>
            <p14:sldId id="10400"/>
            <p14:sldId id="957"/>
            <p14:sldId id="958"/>
            <p14:sldId id="959"/>
            <p14:sldId id="10411"/>
            <p14:sldId id="370"/>
            <p14:sldId id="371"/>
            <p14:sldId id="261"/>
            <p14:sldId id="962"/>
          </p14:sldIdLst>
        </p14:section>
        <p14:section name="(5m) Intro" id="{71A0EFC3-1B77-42BC-B22F-19AAC7036864}">
          <p14:sldIdLst>
            <p14:sldId id="10412"/>
            <p14:sldId id="602"/>
            <p14:sldId id="10413"/>
            <p14:sldId id="369"/>
            <p14:sldId id="266"/>
            <p14:sldId id="594"/>
            <p14:sldId id="10401"/>
            <p14:sldId id="937"/>
            <p14:sldId id="10414"/>
            <p14:sldId id="963"/>
            <p14:sldId id="324"/>
            <p14:sldId id="10415"/>
            <p14:sldId id="10416"/>
            <p14:sldId id="2829"/>
            <p14:sldId id="332"/>
            <p14:sldId id="938"/>
            <p14:sldId id="947"/>
            <p14:sldId id="327"/>
            <p14:sldId id="945"/>
            <p14:sldId id="941"/>
            <p14:sldId id="942"/>
            <p14:sldId id="943"/>
            <p14:sldId id="944"/>
            <p14:sldId id="946"/>
          </p14:sldIdLst>
        </p14:section>
        <p14:section name="DEMO 1" id="{C94FA127-4FC8-4142-82F0-0B43FA6C8CE7}">
          <p14:sldIdLst>
            <p14:sldId id="1005"/>
            <p14:sldId id="609"/>
            <p14:sldId id="966"/>
            <p14:sldId id="967"/>
            <p14:sldId id="971"/>
            <p14:sldId id="972"/>
            <p14:sldId id="973"/>
            <p14:sldId id="974"/>
            <p14:sldId id="975"/>
            <p14:sldId id="980"/>
            <p14:sldId id="968"/>
            <p14:sldId id="976"/>
            <p14:sldId id="977"/>
          </p14:sldIdLst>
        </p14:section>
        <p14:section name="DEMO 2" id="{73220C7C-D6A9-409E-AB1F-A5F74CB08080}">
          <p14:sldIdLst>
            <p14:sldId id="1007"/>
            <p14:sldId id="1003"/>
            <p14:sldId id="611"/>
            <p14:sldId id="948"/>
            <p14:sldId id="612"/>
            <p14:sldId id="613"/>
            <p14:sldId id="614"/>
            <p14:sldId id="616"/>
            <p14:sldId id="949"/>
            <p14:sldId id="950"/>
            <p14:sldId id="951"/>
            <p14:sldId id="952"/>
            <p14:sldId id="955"/>
            <p14:sldId id="953"/>
            <p14:sldId id="1012"/>
            <p14:sldId id="1016"/>
            <p14:sldId id="1013"/>
            <p14:sldId id="1014"/>
            <p14:sldId id="1015"/>
            <p14:sldId id="1018"/>
            <p14:sldId id="1043"/>
            <p14:sldId id="1019"/>
            <p14:sldId id="1071"/>
            <p14:sldId id="1036"/>
            <p14:sldId id="1037"/>
            <p14:sldId id="1038"/>
            <p14:sldId id="1040"/>
            <p14:sldId id="1020"/>
            <p14:sldId id="1021"/>
            <p14:sldId id="1022"/>
            <p14:sldId id="1023"/>
            <p14:sldId id="1024"/>
            <p14:sldId id="1025"/>
            <p14:sldId id="1026"/>
            <p14:sldId id="1027"/>
            <p14:sldId id="1030"/>
            <p14:sldId id="1031"/>
            <p14:sldId id="1044"/>
            <p14:sldId id="1042"/>
            <p14:sldId id="1039"/>
            <p14:sldId id="1032"/>
            <p14:sldId id="1033"/>
            <p14:sldId id="1034"/>
            <p14:sldId id="1045"/>
            <p14:sldId id="1035"/>
            <p14:sldId id="1046"/>
            <p14:sldId id="1047"/>
            <p14:sldId id="1028"/>
            <p14:sldId id="1048"/>
            <p14:sldId id="1049"/>
            <p14:sldId id="1050"/>
            <p14:sldId id="1051"/>
            <p14:sldId id="1052"/>
            <p14:sldId id="1029"/>
            <p14:sldId id="1053"/>
            <p14:sldId id="1054"/>
            <p14:sldId id="1055"/>
            <p14:sldId id="1056"/>
            <p14:sldId id="1057"/>
            <p14:sldId id="1072"/>
            <p14:sldId id="1060"/>
            <p14:sldId id="1062"/>
            <p14:sldId id="1064"/>
            <p14:sldId id="1061"/>
            <p14:sldId id="1065"/>
            <p14:sldId id="1066"/>
            <p14:sldId id="1070"/>
            <p14:sldId id="1067"/>
            <p14:sldId id="1068"/>
            <p14:sldId id="1069"/>
            <p14:sldId id="1058"/>
            <p14:sldId id="1073"/>
            <p14:sldId id="1059"/>
            <p14:sldId id="1074"/>
            <p14:sldId id="1075"/>
            <p14:sldId id="1078"/>
            <p14:sldId id="1079"/>
            <p14:sldId id="1080"/>
          </p14:sldIdLst>
        </p14:section>
        <p14:section name="DEMO 3" id="{3CFF1FDD-1FE4-4B4E-BDE0-EF0CF34E584E}">
          <p14:sldIdLst>
            <p14:sldId id="1008"/>
            <p14:sldId id="1081"/>
            <p14:sldId id="1076"/>
            <p14:sldId id="1077"/>
            <p14:sldId id="1082"/>
            <p14:sldId id="1083"/>
            <p14:sldId id="1084"/>
            <p14:sldId id="1085"/>
            <p14:sldId id="1088"/>
            <p14:sldId id="1089"/>
            <p14:sldId id="1090"/>
            <p14:sldId id="1091"/>
            <p14:sldId id="1087"/>
            <p14:sldId id="1086"/>
            <p14:sldId id="1092"/>
            <p14:sldId id="1098"/>
            <p14:sldId id="1093"/>
            <p14:sldId id="1094"/>
            <p14:sldId id="1095"/>
            <p14:sldId id="1096"/>
            <p14:sldId id="1103"/>
            <p14:sldId id="1118"/>
            <p14:sldId id="1097"/>
            <p14:sldId id="1099"/>
            <p14:sldId id="1100"/>
            <p14:sldId id="1104"/>
            <p14:sldId id="1107"/>
            <p14:sldId id="1106"/>
            <p14:sldId id="1108"/>
            <p14:sldId id="1109"/>
            <p14:sldId id="1110"/>
            <p14:sldId id="1111"/>
          </p14:sldIdLst>
        </p14:section>
        <p14:section name="DEMO 4" id="{5B15D6A0-FEAD-49FE-B7FF-0F9158923D9F}">
          <p14:sldIdLst>
            <p14:sldId id="1009"/>
            <p14:sldId id="1101"/>
            <p14:sldId id="1102"/>
            <p14:sldId id="1119"/>
            <p14:sldId id="665"/>
            <p14:sldId id="1122"/>
            <p14:sldId id="1120"/>
            <p14:sldId id="1121"/>
            <p14:sldId id="834"/>
            <p14:sldId id="838"/>
            <p14:sldId id="839"/>
            <p14:sldId id="841"/>
            <p14:sldId id="842"/>
            <p14:sldId id="843"/>
            <p14:sldId id="835"/>
            <p14:sldId id="844"/>
            <p14:sldId id="836"/>
            <p14:sldId id="846"/>
            <p14:sldId id="847"/>
            <p14:sldId id="868"/>
            <p14:sldId id="869"/>
            <p14:sldId id="872"/>
            <p14:sldId id="870"/>
          </p14:sldIdLst>
        </p14:section>
        <p14:section name="DEMO 5" id="{374993CF-7838-4273-8F76-EAA2A8A3643A}">
          <p14:sldIdLst>
            <p14:sldId id="1010"/>
            <p14:sldId id="1112"/>
            <p14:sldId id="1114"/>
            <p14:sldId id="1113"/>
            <p14:sldId id="1125"/>
            <p14:sldId id="1129"/>
            <p14:sldId id="1126"/>
            <p14:sldId id="1123"/>
            <p14:sldId id="1124"/>
            <p14:sldId id="1128"/>
            <p14:sldId id="1131"/>
            <p14:sldId id="1127"/>
            <p14:sldId id="1130"/>
            <p14:sldId id="1132"/>
            <p14:sldId id="1133"/>
            <p14:sldId id="1134"/>
          </p14:sldIdLst>
        </p14:section>
        <p14:section name="DEMO 6" id="{90AF5540-018D-46C8-B553-7011FC44900E}">
          <p14:sldIdLst>
            <p14:sldId id="1135"/>
            <p14:sldId id="1115"/>
            <p14:sldId id="1116"/>
            <p14:sldId id="1117"/>
            <p14:sldId id="1105"/>
            <p14:sldId id="1011"/>
            <p14:sldId id="10403"/>
            <p14:sldId id="10404"/>
            <p14:sldId id="10405"/>
            <p14:sldId id="10402"/>
            <p14:sldId id="10407"/>
            <p14:sldId id="10446"/>
            <p14:sldId id="10440"/>
            <p14:sldId id="10441"/>
            <p14:sldId id="10451"/>
            <p14:sldId id="10431"/>
            <p14:sldId id="10452"/>
            <p14:sldId id="10453"/>
            <p14:sldId id="10454"/>
            <p14:sldId id="10455"/>
            <p14:sldId id="10448"/>
            <p14:sldId id="10449"/>
            <p14:sldId id="10450"/>
            <p14:sldId id="10459"/>
            <p14:sldId id="10447"/>
            <p14:sldId id="10406"/>
            <p14:sldId id="10425"/>
            <p14:sldId id="10426"/>
            <p14:sldId id="10409"/>
            <p14:sldId id="10421"/>
            <p14:sldId id="10417"/>
            <p14:sldId id="10408"/>
            <p14:sldId id="10427"/>
            <p14:sldId id="10435"/>
            <p14:sldId id="10437"/>
            <p14:sldId id="10436"/>
            <p14:sldId id="10438"/>
            <p14:sldId id="10439"/>
            <p14:sldId id="10442"/>
            <p14:sldId id="10443"/>
            <p14:sldId id="10444"/>
            <p14:sldId id="10445"/>
            <p14:sldId id="10428"/>
            <p14:sldId id="10429"/>
            <p14:sldId id="10430"/>
            <p14:sldId id="10422"/>
            <p14:sldId id="10423"/>
          </p14:sldIdLst>
        </p14:section>
        <p14:section name="END" id="{EBDEB4E2-9392-4324-974B-2EC2F17A42B0}">
          <p14:sldIdLst>
            <p14:sldId id="936"/>
            <p14:sldId id="10418"/>
            <p14:sldId id="822"/>
            <p14:sldId id="810"/>
            <p14:sldId id="10463"/>
            <p14:sldId id="10420"/>
            <p14:sldId id="10464"/>
            <p14:sldId id="2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3232"/>
    <a:srgbClr val="262626"/>
    <a:srgbClr val="000000"/>
    <a:srgbClr val="00FFFF"/>
    <a:srgbClr val="33CCCC"/>
    <a:srgbClr val="008080"/>
    <a:srgbClr val="0075D6"/>
    <a:srgbClr val="742774"/>
    <a:srgbClr val="F2C812"/>
    <a:srgbClr val="5753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11" autoAdjust="0"/>
    <p:restoredTop sz="74242" autoAdjust="0"/>
  </p:normalViewPr>
  <p:slideViewPr>
    <p:cSldViewPr snapToGrid="0">
      <p:cViewPr varScale="1">
        <p:scale>
          <a:sx n="82" d="100"/>
          <a:sy n="82" d="100"/>
        </p:scale>
        <p:origin x="210" y="78"/>
      </p:cViewPr>
      <p:guideLst/>
    </p:cSldViewPr>
  </p:slideViewPr>
  <p:notesTextViewPr>
    <p:cViewPr>
      <p:scale>
        <a:sx n="3" d="2"/>
        <a:sy n="3" d="2"/>
      </p:scale>
      <p:origin x="0" y="0"/>
    </p:cViewPr>
  </p:notesTextViewPr>
  <p:notesViewPr>
    <p:cSldViewPr snapToGrid="0">
      <p:cViewPr varScale="1">
        <p:scale>
          <a:sx n="75" d="100"/>
          <a:sy n="75" d="100"/>
        </p:scale>
        <p:origin x="3084" y="5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205" Type="http://schemas.openxmlformats.org/officeDocument/2006/relationships/slide" Target="slides/slide202.xml"/><Relationship Id="rId226" Type="http://schemas.openxmlformats.org/officeDocument/2006/relationships/slide" Target="slides/slide223.xml"/><Relationship Id="rId247" Type="http://schemas.openxmlformats.org/officeDocument/2006/relationships/slide" Target="slides/slide244.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16" Type="http://schemas.openxmlformats.org/officeDocument/2006/relationships/slide" Target="slides/slide213.xml"/><Relationship Id="rId237" Type="http://schemas.openxmlformats.org/officeDocument/2006/relationships/slide" Target="slides/slide234.xml"/><Relationship Id="rId258" Type="http://schemas.openxmlformats.org/officeDocument/2006/relationships/theme" Target="theme/theme1.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206" Type="http://schemas.openxmlformats.org/officeDocument/2006/relationships/slide" Target="slides/slide203.xml"/><Relationship Id="rId227" Type="http://schemas.openxmlformats.org/officeDocument/2006/relationships/slide" Target="slides/slide224.xml"/><Relationship Id="rId248" Type="http://schemas.openxmlformats.org/officeDocument/2006/relationships/slide" Target="slides/slide245.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217" Type="http://schemas.openxmlformats.org/officeDocument/2006/relationships/slide" Target="slides/slide214.xml"/><Relationship Id="rId6" Type="http://schemas.openxmlformats.org/officeDocument/2006/relationships/slide" Target="slides/slide3.xml"/><Relationship Id="rId238" Type="http://schemas.openxmlformats.org/officeDocument/2006/relationships/slide" Target="slides/slide235.xml"/><Relationship Id="rId259" Type="http://schemas.openxmlformats.org/officeDocument/2006/relationships/tableStyles" Target="tableStyles.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slide" Target="slides/slide190.xml"/><Relationship Id="rId207" Type="http://schemas.openxmlformats.org/officeDocument/2006/relationships/slide" Target="slides/slide204.xml"/><Relationship Id="rId228" Type="http://schemas.openxmlformats.org/officeDocument/2006/relationships/slide" Target="slides/slide225.xml"/><Relationship Id="rId249" Type="http://schemas.openxmlformats.org/officeDocument/2006/relationships/slide" Target="slides/slide246.xml"/><Relationship Id="rId13" Type="http://schemas.openxmlformats.org/officeDocument/2006/relationships/slide" Target="slides/slide10.xml"/><Relationship Id="rId109" Type="http://schemas.openxmlformats.org/officeDocument/2006/relationships/slide" Target="slides/slide106.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18" Type="http://schemas.openxmlformats.org/officeDocument/2006/relationships/slide" Target="slides/slide215.xml"/><Relationship Id="rId239" Type="http://schemas.openxmlformats.org/officeDocument/2006/relationships/slide" Target="slides/slide236.xml"/><Relationship Id="rId250" Type="http://schemas.openxmlformats.org/officeDocument/2006/relationships/slide" Target="slides/slide247.xml"/><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229" Type="http://schemas.openxmlformats.org/officeDocument/2006/relationships/slide" Target="slides/slide226.xml"/><Relationship Id="rId240" Type="http://schemas.openxmlformats.org/officeDocument/2006/relationships/slide" Target="slides/slide237.xml"/><Relationship Id="rId14" Type="http://schemas.openxmlformats.org/officeDocument/2006/relationships/slide" Target="slides/slide11.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8" Type="http://schemas.openxmlformats.org/officeDocument/2006/relationships/slide" Target="slides/slide5.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219" Type="http://schemas.openxmlformats.org/officeDocument/2006/relationships/slide" Target="slides/slide216.xml"/><Relationship Id="rId230" Type="http://schemas.openxmlformats.org/officeDocument/2006/relationships/slide" Target="slides/slide227.xml"/><Relationship Id="rId251" Type="http://schemas.openxmlformats.org/officeDocument/2006/relationships/slide" Target="slides/slide248.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95" Type="http://schemas.openxmlformats.org/officeDocument/2006/relationships/slide" Target="slides/slide192.xml"/><Relationship Id="rId209" Type="http://schemas.openxmlformats.org/officeDocument/2006/relationships/slide" Target="slides/slide206.xml"/><Relationship Id="rId220" Type="http://schemas.openxmlformats.org/officeDocument/2006/relationships/slide" Target="slides/slide217.xml"/><Relationship Id="rId241" Type="http://schemas.openxmlformats.org/officeDocument/2006/relationships/slide" Target="slides/slide23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78" Type="http://schemas.openxmlformats.org/officeDocument/2006/relationships/slide" Target="slides/slide75.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64" Type="http://schemas.openxmlformats.org/officeDocument/2006/relationships/slide" Target="slides/slide161.xml"/><Relationship Id="rId185" Type="http://schemas.openxmlformats.org/officeDocument/2006/relationships/slide" Target="slides/slide182.xml"/><Relationship Id="rId9" Type="http://schemas.openxmlformats.org/officeDocument/2006/relationships/slide" Target="slides/slide6.xml"/><Relationship Id="rId210" Type="http://schemas.openxmlformats.org/officeDocument/2006/relationships/slide" Target="slides/slide207.xml"/><Relationship Id="rId26" Type="http://schemas.openxmlformats.org/officeDocument/2006/relationships/slide" Target="slides/slide23.xml"/><Relationship Id="rId231" Type="http://schemas.openxmlformats.org/officeDocument/2006/relationships/slide" Target="slides/slide228.xml"/><Relationship Id="rId252" Type="http://schemas.openxmlformats.org/officeDocument/2006/relationships/slide" Target="slides/slide249.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242" Type="http://schemas.openxmlformats.org/officeDocument/2006/relationships/slide" Target="slides/slide239.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32" Type="http://schemas.openxmlformats.org/officeDocument/2006/relationships/slide" Target="slides/slide229.xml"/><Relationship Id="rId253" Type="http://schemas.openxmlformats.org/officeDocument/2006/relationships/slide" Target="slides/slide250.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222" Type="http://schemas.openxmlformats.org/officeDocument/2006/relationships/slide" Target="slides/slide219.xml"/><Relationship Id="rId243" Type="http://schemas.openxmlformats.org/officeDocument/2006/relationships/slide" Target="slides/slide240.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12" Type="http://schemas.openxmlformats.org/officeDocument/2006/relationships/slide" Target="slides/slide209.xml"/><Relationship Id="rId233" Type="http://schemas.openxmlformats.org/officeDocument/2006/relationships/slide" Target="slides/slide230.xml"/><Relationship Id="rId254" Type="http://schemas.openxmlformats.org/officeDocument/2006/relationships/slide" Target="slides/slide25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202" Type="http://schemas.openxmlformats.org/officeDocument/2006/relationships/slide" Target="slides/slide199.xml"/><Relationship Id="rId223" Type="http://schemas.openxmlformats.org/officeDocument/2006/relationships/slide" Target="slides/slide220.xml"/><Relationship Id="rId244" Type="http://schemas.openxmlformats.org/officeDocument/2006/relationships/slide" Target="slides/slide241.xml"/><Relationship Id="rId18" Type="http://schemas.openxmlformats.org/officeDocument/2006/relationships/slide" Target="slides/slide15.xml"/><Relationship Id="rId39" Type="http://schemas.openxmlformats.org/officeDocument/2006/relationships/slide" Target="slides/slide36.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34" Type="http://schemas.openxmlformats.org/officeDocument/2006/relationships/slide" Target="slides/slide231.xml"/><Relationship Id="rId2" Type="http://schemas.openxmlformats.org/officeDocument/2006/relationships/slideMaster" Target="slideMasters/slideMaster2.xml"/><Relationship Id="rId29" Type="http://schemas.openxmlformats.org/officeDocument/2006/relationships/slide" Target="slides/slide26.xml"/><Relationship Id="rId255" Type="http://schemas.openxmlformats.org/officeDocument/2006/relationships/notesMaster" Target="notesMasters/notesMaster1.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19" Type="http://schemas.openxmlformats.org/officeDocument/2006/relationships/slide" Target="slides/slide16.xml"/><Relationship Id="rId224" Type="http://schemas.openxmlformats.org/officeDocument/2006/relationships/slide" Target="slides/slide221.xml"/><Relationship Id="rId245" Type="http://schemas.openxmlformats.org/officeDocument/2006/relationships/slide" Target="slides/slide242.xml"/><Relationship Id="rId30" Type="http://schemas.openxmlformats.org/officeDocument/2006/relationships/slide" Target="slides/slide2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189" Type="http://schemas.openxmlformats.org/officeDocument/2006/relationships/slide" Target="slides/slide186.xml"/><Relationship Id="rId3" Type="http://schemas.openxmlformats.org/officeDocument/2006/relationships/slideMaster" Target="slideMasters/slideMaster3.xml"/><Relationship Id="rId214" Type="http://schemas.openxmlformats.org/officeDocument/2006/relationships/slide" Target="slides/slide211.xml"/><Relationship Id="rId235" Type="http://schemas.openxmlformats.org/officeDocument/2006/relationships/slide" Target="slides/slide232.xml"/><Relationship Id="rId256" Type="http://schemas.openxmlformats.org/officeDocument/2006/relationships/presProps" Target="presProps.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179" Type="http://schemas.openxmlformats.org/officeDocument/2006/relationships/slide" Target="slides/slide176.xml"/><Relationship Id="rId190" Type="http://schemas.openxmlformats.org/officeDocument/2006/relationships/slide" Target="slides/slide187.xml"/><Relationship Id="rId204" Type="http://schemas.openxmlformats.org/officeDocument/2006/relationships/slide" Target="slides/slide201.xml"/><Relationship Id="rId225" Type="http://schemas.openxmlformats.org/officeDocument/2006/relationships/slide" Target="slides/slide222.xml"/><Relationship Id="rId246" Type="http://schemas.openxmlformats.org/officeDocument/2006/relationships/slide" Target="slides/slide243.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94" Type="http://schemas.openxmlformats.org/officeDocument/2006/relationships/slide" Target="slides/slide91.xml"/><Relationship Id="rId148" Type="http://schemas.openxmlformats.org/officeDocument/2006/relationships/slide" Target="slides/slide145.xml"/><Relationship Id="rId169" Type="http://schemas.openxmlformats.org/officeDocument/2006/relationships/slide" Target="slides/slide166.xml"/><Relationship Id="rId4" Type="http://schemas.openxmlformats.org/officeDocument/2006/relationships/slide" Target="slides/slide1.xml"/><Relationship Id="rId180" Type="http://schemas.openxmlformats.org/officeDocument/2006/relationships/slide" Target="slides/slide177.xml"/><Relationship Id="rId215" Type="http://schemas.openxmlformats.org/officeDocument/2006/relationships/slide" Target="slides/slide212.xml"/><Relationship Id="rId236" Type="http://schemas.openxmlformats.org/officeDocument/2006/relationships/slide" Target="slides/slide233.xml"/><Relationship Id="rId25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F30CE7-7868-43D3-B83E-38AF2653E8A6}" type="datetimeFigureOut">
              <a:rPr lang="en-US" smtClean="0"/>
              <a:t>5/31/2019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878256-368D-4B68-97C3-0D0BD40CE838}" type="slidenum">
              <a:rPr lang="en-US" smtClean="0"/>
              <a:t>‹#›</a:t>
            </a:fld>
            <a:endParaRPr lang="en-US"/>
          </a:p>
        </p:txBody>
      </p:sp>
    </p:spTree>
    <p:extLst>
      <p:ext uri="{BB962C8B-B14F-4D97-AF65-F5344CB8AC3E}">
        <p14:creationId xmlns:p14="http://schemas.microsoft.com/office/powerpoint/2010/main" val="3894907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img-prod-cms-rt-microsoft-com.akamaized.net/cms/api/am/imageFileData/RE2x0JM?ver=a32f&amp;q=90&amp;m=6&amp;h=600&amp;w=1600&amp;b=#FFFFFFFF&amp;l=f&amp;o=t&amp;aim=true"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ynamics365cdn.azureedge.net/cvt-2fdefe388049bf1e8985636a491c2905c34f0489fed01d210f95ad6f33aadefd/pictures/pages/business-application-platform/Powerbi_800x450.pn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uifabricicons.azurewebsites.net/"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3" Type="http://schemas.openxmlformats.org/officeDocument/2006/relationships/hyperlink" Target="https://flow.microsoft.com/en-us/blog/announcing-microsoft-flow-analytics/" TargetMode="External"/><Relationship Id="rId2" Type="http://schemas.openxmlformats.org/officeDocument/2006/relationships/slide" Target="../slides/slide157.xml"/><Relationship Id="rId1" Type="http://schemas.openxmlformats.org/officeDocument/2006/relationships/notesMaster" Target="../notesMasters/notesMaster1.xml"/><Relationship Id="rId6" Type="http://schemas.openxmlformats.org/officeDocument/2006/relationships/hyperlink" Target="https://powerbi.microsoft.com/en-us/roadmap/" TargetMode="External"/><Relationship Id="rId5" Type="http://schemas.openxmlformats.org/officeDocument/2006/relationships/hyperlink" Target="https://us.flow.microsoft.com/en-us/roadmap/" TargetMode="External"/><Relationship Id="rId4" Type="http://schemas.openxmlformats.org/officeDocument/2006/relationships/hyperlink" Target="https://powerapps.microsoft.com/en-us/roadmap/" TargetMode="Externa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ynamics365cdn.azureedge.net/cvt-e355567de554cdbc379ac13d27892614452bfc9396d14c7c085b29076e41f91c/pictures/pages/business-application-platform/Powerapps_800x450.png"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customers.microsoft.com/en-us/story/virgin-atlantic-travel-and-transportation-power-apps"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msft.today/virgin-atlantic-drives-agile-wins-for-its-mobile-workforce-with-the-power-platform/" TargetMode="Externa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psuxus.azureedge.net/Content/retail/assets/Flow-Devices3.1b459a5e8736ca7af253a65c49723481.2.gif"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img-prod-cms-rt-microsoft-com.akamaized.net/cms/api/am/imageFileData/RE2x0JM?ver=a32f&amp;q=90&amp;m=6&amp;h=600&amp;w=1600&amp;b=#FFFFFFFF&amp;l=f&amp;o=t&amp;aim=true"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3" Type="http://schemas.openxmlformats.org/officeDocument/2006/relationships/hyperlink" Target="https://docs.microsoft.com/en-us/intune/what-is-intune" TargetMode="External"/><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3" Type="http://schemas.openxmlformats.org/officeDocument/2006/relationships/hyperlink" Target="https://powerusers.microsoft.com/" TargetMode="External"/><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3" Type="http://schemas.openxmlformats.org/officeDocument/2006/relationships/hyperlink" Target="https://upload.wikimedia.org/wikipedia/en/thumb/9/95/Atlantic_Broadband_logo.svg/640px-Atlantic_Broadband_logo.svg.png" TargetMode="External"/><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ynamics365cdn.azureedge.net/cvt-397d438d6dfd87f8406b8cf5cf3980704068051be237bd2816234cc9f0077121/pictures/pages/business-application-platform/Business-Platform-Hero_2084x1152.pn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docs.microsoft.com/en-us/bingmaps/rest-services/locations/find-a-location-by-address"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ref: </a:t>
            </a:r>
            <a:r>
              <a:rPr lang="en-US" dirty="0">
                <a:hlinkClick r:id="rId3"/>
              </a:rPr>
              <a:t>https://img-prod-cms-rt-microsoft-com.akamaized.net/cms/api/am/imageFileData/RE2x0JM?ver=a32f&amp;q=90&amp;m=6&amp;h=600&amp;w=1600&amp;b=%23FFFFFFFF&amp;l=f&amp;o=t&amp;aim=true</a:t>
            </a:r>
            <a:endParaRPr lang="en-US" dirty="0"/>
          </a:p>
        </p:txBody>
      </p:sp>
      <p:sp>
        <p:nvSpPr>
          <p:cNvPr id="4" name="Slide Number Placeholder 3"/>
          <p:cNvSpPr>
            <a:spLocks noGrp="1"/>
          </p:cNvSpPr>
          <p:nvPr>
            <p:ph type="sldNum" sz="quarter" idx="5"/>
          </p:nvPr>
        </p:nvSpPr>
        <p:spPr/>
        <p:txBody>
          <a:bodyPr/>
          <a:lstStyle/>
          <a:p>
            <a:fld id="{46878256-368D-4B68-97C3-0D0BD40CE838}" type="slidenum">
              <a:rPr lang="en-US" smtClean="0"/>
              <a:t>1</a:t>
            </a:fld>
            <a:endParaRPr lang="en-US"/>
          </a:p>
        </p:txBody>
      </p:sp>
    </p:spTree>
    <p:extLst>
      <p:ext uri="{BB962C8B-B14F-4D97-AF65-F5344CB8AC3E}">
        <p14:creationId xmlns:p14="http://schemas.microsoft.com/office/powerpoint/2010/main" val="3028798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F2C812"/>
              </a:buClr>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a:rPr>
              <a:t>Make sense of your data through interactive, real-time dashboards and unlock the insights needed to drive your business forward.</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a:buClr>
                <a:srgbClr val="F2C812"/>
              </a:buClr>
            </a:pPr>
            <a:r>
              <a:rPr lang="en-US" dirty="0">
                <a:hlinkClick r:id="rId3"/>
              </a:rPr>
              <a:t>https://dynamics365cdn.azureedge.net/cvt-2fdefe388049bf1e8985636a491c2905c34f0489fed01d210f95ad6f33aadefd/pictures/pages/business-application-platform/Powerbi_800x450.png</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8356243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Color RGBA(255,255,255,1)</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387290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Fill Visual Background Color RGBA(0,0,0,0)</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2774553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541259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966770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9533384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285448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https://uifabricicons.azurewebsites.net/</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722654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751188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5088953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46755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Real-time dashboards: live 360 view of your business so you can run it in real time instead of looking in the rearview mirror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5/31/2019 11:46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94378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074714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Border: None</a:t>
            </a:r>
          </a:p>
          <a:p>
            <a:r>
              <a:rPr lang="en-US" sz="1200" b="0" i="0" u="none" strike="noStrike" kern="1200" baseline="0" dirty="0">
                <a:solidFill>
                  <a:schemeClr val="tx1"/>
                </a:solidFill>
                <a:latin typeface="+mn-lt"/>
                <a:ea typeface="+mn-ea"/>
                <a:cs typeface="+mn-cs"/>
              </a:rPr>
              <a:t>Color: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4606232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719079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383323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8558930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4874114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 check for Email because it’s more unique vs Name or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7903539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delete event could be for multiple addresses so the combination of 2 identifiers such as Name and Email get us there.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1788363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341864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Need to create 4 Flows: </a:t>
            </a:r>
          </a:p>
          <a:p>
            <a:pPr marL="228600" indent="-228600">
              <a:buAutoNum type="arabicPeriod"/>
            </a:pPr>
            <a:r>
              <a:rPr lang="en-US" sz="1200" b="0" i="0" u="none" strike="noStrike" kern="1200" baseline="0" dirty="0" err="1">
                <a:solidFill>
                  <a:schemeClr val="tx1"/>
                </a:solidFill>
                <a:latin typeface="+mn-lt"/>
                <a:ea typeface="+mn-ea"/>
                <a:cs typeface="+mn-cs"/>
              </a:rPr>
              <a:t>LinkLead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DeleteLead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CheckLead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AddLead</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784256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Natural Language</a:t>
            </a:r>
            <a:r>
              <a:rPr lang="en-US" sz="1200" b="1" kern="1200" baseline="0" dirty="0">
                <a:solidFill>
                  <a:schemeClr val="tx1"/>
                </a:solidFill>
                <a:effectLst/>
                <a:latin typeface="+mn-lt"/>
                <a:ea typeface="+mn-ea"/>
                <a:cs typeface="+mn-cs"/>
              </a:rPr>
              <a:t> Interface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Power BI we continue to find new ways to simplify how people analyze and gain insight from data, providing industry leading features such as natural language query. Natural language query provides users with an easier way to interact with their data, allowing them to type questions of their data and receive answers in the form of live visualizations. Power BI integration with Cortana allows you to now ask these question directly from Cortana and to have answers from your Power BI data surfaced to you by Cortana. These data driven answers can range from simple numeric values (“revenue for the last quarter”), charts (“revenue over time”), maps (“revenue by region”) or data represented through any of the other Power BI data visualizations. Combined with the Cortana Analytics suite, this opens up amazing new opportunities to use Cortana to enable your business, and your customers' businesses, to get things done in more helpful, proactive, and natural ways.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5/31/2019 11:46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395585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1987709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https://flow.microsoft.com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077180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8063484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568119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2743789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1226728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Ask in PowerApps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0575997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571608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532567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'Execute_stored_procedure'</a:t>
            </a:r>
            <a:r>
              <a:rPr lang="en-US" sz="1200" b="1"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resultsets</a:t>
            </a:r>
            <a:r>
              <a:rPr lang="en-US" sz="1200" b="0" kern="1200" dirty="0">
                <a:solidFill>
                  <a:schemeClr val="tx1"/>
                </a:solidFill>
                <a:effectLst/>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0812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Power BI</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5/31/2019 11:46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317950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110957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246970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620784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4359833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149840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239873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4942832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458047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68956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165044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0265445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332809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542460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7305644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897670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9511233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9162542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9436786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2233130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946982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31451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Build apps in hours—not months—that easily connect to data, use Excel-like expressions to add logic, and run on the web, iOS, and Android devices.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6333178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Ref:</a:t>
            </a:r>
            <a:r>
              <a:rPr lang="en-US" dirty="0" err="1">
                <a:hlinkClick r:id="rId3"/>
              </a:rPr>
              <a:t>https</a:t>
            </a:r>
            <a:r>
              <a:rPr lang="en-US" dirty="0">
                <a:hlinkClick r:id="rId3"/>
              </a:rPr>
              <a:t>://flow.microsoft.com/</a:t>
            </a:r>
            <a:r>
              <a:rPr lang="en-US" dirty="0" err="1">
                <a:hlinkClick r:id="rId3"/>
              </a:rPr>
              <a:t>en</a:t>
            </a:r>
            <a:r>
              <a:rPr lang="en-US" dirty="0">
                <a:hlinkClick r:id="rId3"/>
              </a:rPr>
              <a:t>-us/blog/announcing-</a:t>
            </a:r>
            <a:r>
              <a:rPr lang="en-US" dirty="0" err="1">
                <a:hlinkClick r:id="rId3"/>
              </a:rPr>
              <a:t>microsoft</a:t>
            </a:r>
            <a:r>
              <a:rPr lang="en-US" dirty="0">
                <a:hlinkClick r:id="rId3"/>
              </a:rPr>
              <a:t>-flow-analytics/</a:t>
            </a:r>
            <a:endParaRPr lang="en-US" dirty="0"/>
          </a:p>
          <a:p>
            <a:r>
              <a:rPr lang="en-US" sz="1200" b="0" i="0" u="none" strike="noStrike" kern="1200" baseline="0" dirty="0">
                <a:solidFill>
                  <a:schemeClr val="tx1"/>
                </a:solidFill>
                <a:latin typeface="+mn-lt"/>
                <a:ea typeface="+mn-ea"/>
                <a:cs typeface="+mn-cs"/>
              </a:rPr>
              <a:t>Roadmap: </a:t>
            </a:r>
          </a:p>
          <a:p>
            <a:r>
              <a:rPr lang="en-US" dirty="0">
                <a:hlinkClick r:id="rId4"/>
              </a:rPr>
              <a:t>https://powerapps.microsoft.com/en-us/roadmap/</a:t>
            </a:r>
            <a:endParaRPr lang="en-US" dirty="0"/>
          </a:p>
          <a:p>
            <a:r>
              <a:rPr lang="en-US" dirty="0">
                <a:hlinkClick r:id="rId5"/>
              </a:rPr>
              <a:t>https://us.flow.microsoft.com/en-us/roadmap/</a:t>
            </a:r>
            <a:endParaRPr lang="en-US" dirty="0"/>
          </a:p>
          <a:p>
            <a:r>
              <a:rPr lang="en-US" dirty="0">
                <a:hlinkClick r:id="rId6"/>
              </a:rPr>
              <a:t>https://powerbi.microsoft.com/en-us/roadmap/</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312545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703059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073590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681040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474470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1563679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4749089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87267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616641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5481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Create an app for every task. </a:t>
            </a:r>
            <a:r>
              <a:rPr lang="en-US" b="0" dirty="0"/>
              <a:t>Using a p</a:t>
            </a:r>
            <a:r>
              <a:rPr lang="en-US" sz="1200" dirty="0"/>
              <a:t>owerful, point-and-click approach making it easy for anyone familiar with Microsoft Office </a:t>
            </a:r>
            <a:br>
              <a:rPr lang="en-US" sz="1200" dirty="0"/>
            </a:br>
            <a:r>
              <a:rPr lang="en-US" sz="1200" dirty="0"/>
              <a:t>to build apps.</a:t>
            </a:r>
          </a:p>
          <a:p>
            <a:pPr algn="l"/>
            <a:r>
              <a:rPr lang="en-US" dirty="0">
                <a:hlinkClick r:id="rId3"/>
              </a:rPr>
              <a:t>https://dynamics365cdn.azureedge.net/cvt-e355567de554cdbc379ac13d27892614452bfc9396d14c7c085b29076e41f91c/pictures/pages/business-application-platform/Powerapps_800x450.png</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15470388"/>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509502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4523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05879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76208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58209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65378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THIS IS VERY IMPORTANT!!!!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711008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97294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88752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98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Image Ref: </a:t>
            </a:r>
            <a:r>
              <a:rPr lang="en-US" dirty="0">
                <a:hlinkClick r:id="rId3"/>
              </a:rPr>
              <a:t>https://customers.microsoft.com/en-us/story/virgin-atlantic-travel-and-transportation-power-apps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https://msft.today/virgin-atlantic-drives-agile-wins-for-its-mobile-workforce-with-the-power-platform/</a:t>
            </a:r>
            <a:endParaRPr lang="en-US" dirty="0"/>
          </a:p>
          <a:p>
            <a:r>
              <a:rPr lang="en-US" sz="1200" b="1" i="0" kern="1200" dirty="0">
                <a:solidFill>
                  <a:schemeClr val="tx1"/>
                </a:solidFill>
                <a:effectLst/>
                <a:latin typeface="+mn-lt"/>
                <a:ea typeface="+mn-ea"/>
                <a:cs typeface="+mn-cs"/>
              </a:rPr>
              <a:t>A mobile workforce and lots of data</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Building quick-win apps to help customers and employees</a:t>
            </a:r>
          </a:p>
          <a:p>
            <a:r>
              <a:rPr lang="en-US" sz="1200" b="1" i="0" kern="1200" dirty="0">
                <a:solidFill>
                  <a:schemeClr val="tx1"/>
                </a:solidFill>
                <a:effectLst/>
                <a:latin typeface="+mn-lt"/>
                <a:ea typeface="+mn-ea"/>
                <a:cs typeface="+mn-cs"/>
              </a:rPr>
              <a:t>Putting safety first with an engineering app</a:t>
            </a:r>
            <a:endParaRPr lang="en-US" sz="1200" b="0" i="0" kern="1200" dirty="0">
              <a:solidFill>
                <a:schemeClr val="tx1"/>
              </a:solidFill>
              <a:effectLst/>
              <a:latin typeface="+mn-lt"/>
              <a:ea typeface="+mn-ea"/>
              <a:cs typeface="+mn-cs"/>
            </a:endParaRPr>
          </a:p>
          <a:p>
            <a:br>
              <a:rPr lang="en-US" dirty="0"/>
            </a:b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5616692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102882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49539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0432128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7287707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657615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3825338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41835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742845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9074512"/>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1089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Act &amp; Automate: it’s not just about getting insights from your data (even though that’s a pretty big part) it’s about taking action on that insight, and even automating that action, leveraging </a:t>
            </a:r>
            <a:r>
              <a:rPr lang="en-US" sz="1200" dirty="0" err="1"/>
              <a:t>PowerApps</a:t>
            </a:r>
            <a:r>
              <a:rPr lang="en-US" sz="1200" dirty="0"/>
              <a:t> and Microsoft Flow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0992888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69538860"/>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29259479"/>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7156915"/>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6193971"/>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964287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0765206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425047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00690146"/>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34187364"/>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96536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a:rPr>
              <a:t>Include powerful robotic process automation with a no-code approach that connects to hundreds of popular apps and services.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algn="l"/>
            <a:r>
              <a:rPr lang="en-US" dirty="0">
                <a:hlinkClick r:id="rId3"/>
              </a:rPr>
              <a:t>https://psuxus.azureedge.net/Content/retail/assets/Flow-Devices3.1b459a5e8736ca7af253a65c49723481.2.gif</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6065694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53522009"/>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871770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555768"/>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25280420"/>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0303853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8527812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2392986"/>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0742772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24110482"/>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40359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ref: </a:t>
            </a:r>
            <a:r>
              <a:rPr lang="en-US" dirty="0">
                <a:hlinkClick r:id="rId3"/>
              </a:rPr>
              <a:t>https://img-prod-cms-rt-microsoft-com.akamaized.net/cms/api/am/imageFileData/RE2x0JM?ver=a32f&amp;q=90&amp;m=6&amp;h=600&amp;w=1600&amp;b=%23FFFFFFFF&amp;l=f&amp;o=t&amp;aim=true</a:t>
            </a:r>
            <a:endParaRPr lang="en-US" dirty="0"/>
          </a:p>
        </p:txBody>
      </p:sp>
      <p:sp>
        <p:nvSpPr>
          <p:cNvPr id="4" name="Slide Number Placeholder 3"/>
          <p:cNvSpPr>
            <a:spLocks noGrp="1"/>
          </p:cNvSpPr>
          <p:nvPr>
            <p:ph type="sldNum" sz="quarter" idx="5"/>
          </p:nvPr>
        </p:nvSpPr>
        <p:spPr/>
        <p:txBody>
          <a:bodyPr/>
          <a:lstStyle/>
          <a:p>
            <a:fld id="{46878256-368D-4B68-97C3-0D0BD40CE838}" type="slidenum">
              <a:rPr lang="en-US" smtClean="0"/>
              <a:t>2</a:t>
            </a:fld>
            <a:endParaRPr lang="en-US"/>
          </a:p>
        </p:txBody>
      </p:sp>
    </p:spTree>
    <p:extLst>
      <p:ext uri="{BB962C8B-B14F-4D97-AF65-F5344CB8AC3E}">
        <p14:creationId xmlns:p14="http://schemas.microsoft.com/office/powerpoint/2010/main" val="110748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Automate your apps with Microsoft Flow. </a:t>
            </a:r>
            <a:r>
              <a:rPr lang="en-US" sz="1200" dirty="0"/>
              <a:t>Connect your apps and business processes with automated workflows that connect to more than 200 services out of the box.</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5027374"/>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14687071"/>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51753562"/>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1866972"/>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30687632"/>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97384614"/>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8463704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96925206"/>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8954557"/>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1906546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50606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0A0E12B5-9D7A-4372-9DDD-FC183FB8F6DE}"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24</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Slide Image Placeholder 6">
            <a:extLst>
              <a:ext uri="{FF2B5EF4-FFF2-40B4-BE49-F238E27FC236}">
                <a16:creationId xmlns:a16="http://schemas.microsoft.com/office/drawing/2014/main" id="{F8A81360-AE70-446C-8E6E-06B287BD6958}"/>
              </a:ext>
            </a:extLst>
          </p:cNvPr>
          <p:cNvSpPr>
            <a:spLocks noGrp="1" noRot="1" noChangeAspect="1"/>
          </p:cNvSpPr>
          <p:nvPr>
            <p:ph type="sldImg"/>
          </p:nvPr>
        </p:nvSpPr>
        <p:spPr/>
      </p:sp>
      <p:sp>
        <p:nvSpPr>
          <p:cNvPr id="8" name="Footer Placeholder 7">
            <a:extLst>
              <a:ext uri="{FF2B5EF4-FFF2-40B4-BE49-F238E27FC236}">
                <a16:creationId xmlns:a16="http://schemas.microsoft.com/office/drawing/2014/main" id="{46EFB5BB-1D8F-47AA-BAB5-DA108E2BD027}"/>
              </a:ext>
            </a:extLst>
          </p:cNvPr>
          <p:cNvSpPr>
            <a:spLocks noGrp="1"/>
          </p:cNvSpPr>
          <p:nvPr>
            <p:ph type="ftr" sz="quarter" idx="11"/>
          </p:nvPr>
        </p:nvSpPr>
        <p:spPr>
          <a:xfrm>
            <a:off x="145471" y="6605695"/>
            <a:ext cx="8229600" cy="160521"/>
          </a:xfrm>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 Microsoft Corporation. All rights reserved. MICROSOFT MAKES NO WARRANTIES, EXPRESS, IMPLIED OR STATUTORY, AS TO THE INFORMATION IN THIS PRESENTATION.</a:t>
            </a:r>
          </a:p>
        </p:txBody>
      </p:sp>
      <p:sp>
        <p:nvSpPr>
          <p:cNvPr id="9" name="TextBox 8">
            <a:extLst>
              <a:ext uri="{FF2B5EF4-FFF2-40B4-BE49-F238E27FC236}">
                <a16:creationId xmlns:a16="http://schemas.microsoft.com/office/drawing/2014/main" id="{6EA19AF0-D828-41A4-856C-0684292BFF30}"/>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0078D7"/>
                </a:solidFill>
                <a:effectLst/>
                <a:uLnTx/>
                <a:uFillTx/>
                <a:latin typeface="Segoe UI"/>
                <a:ea typeface="+mn-ea"/>
                <a:cs typeface="+mn-cs"/>
              </a:rPr>
              <a:t>“Insert text here”</a:t>
            </a:r>
          </a:p>
        </p:txBody>
      </p:sp>
      <p:sp>
        <p:nvSpPr>
          <p:cNvPr id="10" name="TextBox 9">
            <a:extLst>
              <a:ext uri="{FF2B5EF4-FFF2-40B4-BE49-F238E27FC236}">
                <a16:creationId xmlns:a16="http://schemas.microsoft.com/office/drawing/2014/main" id="{11420787-E4AF-4BC7-B0DF-F7504ECD37C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59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597"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2" name="Notes Placeholder 1">
            <a:extLst>
              <a:ext uri="{FF2B5EF4-FFF2-40B4-BE49-F238E27FC236}">
                <a16:creationId xmlns:a16="http://schemas.microsoft.com/office/drawing/2014/main" id="{15CD5286-E337-42E8-8ADE-56B854F5AFB8}"/>
              </a:ext>
            </a:extLst>
          </p:cNvPr>
          <p:cNvSpPr>
            <a:spLocks noGrp="1"/>
          </p:cNvSpPr>
          <p:nvPr>
            <p:ph type="body" idx="1"/>
          </p:nvPr>
        </p:nvSpPr>
        <p:spPr/>
        <p:txBody>
          <a:bodyPr/>
          <a:lstStyle/>
          <a:p>
            <a:r>
              <a:rPr lang="en-US" dirty="0"/>
              <a:t>Nick Waggoner - Principal Program Manager, Embed low-code/no-code capabilities in your app with PowerApps and Flow.</a:t>
            </a:r>
          </a:p>
        </p:txBody>
      </p:sp>
    </p:spTree>
    <p:extLst>
      <p:ext uri="{BB962C8B-B14F-4D97-AF65-F5344CB8AC3E}">
        <p14:creationId xmlns:p14="http://schemas.microsoft.com/office/powerpoint/2010/main" val="288034330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70402127"/>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71560058"/>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04325494"/>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72612940"/>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28847207"/>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92524749"/>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1758678"/>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4875277"/>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5586525"/>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191681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slide covers 2 points.</a:t>
            </a:r>
          </a:p>
          <a:p>
            <a:pPr lvl="0"/>
            <a:r>
              <a:rPr lang="en-US" sz="1200" kern="1200" dirty="0">
                <a:solidFill>
                  <a:schemeClr val="tx1"/>
                </a:solidFill>
                <a:effectLst/>
                <a:latin typeface="+mn-lt"/>
                <a:ea typeface="+mn-ea"/>
                <a:cs typeface="+mn-cs"/>
              </a:rPr>
              <a:t>1. The global Scale of Power BI, Power BI has the largest global footprint of any Self Service BI tool. It is available in 19 DCs around the world, it’s available most countries around the world and in 43 languages. </a:t>
            </a:r>
          </a:p>
          <a:p>
            <a:pPr lvl="0"/>
            <a:r>
              <a:rPr lang="en-US" sz="1200" kern="1200" dirty="0">
                <a:solidFill>
                  <a:schemeClr val="tx1"/>
                </a:solidFill>
                <a:effectLst/>
                <a:latin typeface="+mn-lt"/>
                <a:ea typeface="+mn-ea"/>
                <a:cs typeface="+mn-cs"/>
              </a:rPr>
              <a:t>2. Second, Power BI is Enterprise Ready. It supports all the Industry and Government required Security certifications like HIPAA, EU Model Closes, FedRAMP, etc. It is also available in the National Clouds in the US, Germany and China, which means that it can be used by All government entities.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73601453-7CB9-4CED-8EC6-D9FA17ED581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09317"/>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9500900"/>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1584283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39260707"/>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13859359"/>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8795773"/>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28814341"/>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38047121"/>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05209483"/>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47569322"/>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8661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2503203"/>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E3E3E3"/>
                </a:solidFill>
                <a:latin typeface="Segoe UI" panose="020B0502040204020203" pitchFamily="34" charset="0"/>
              </a:rPr>
              <a:t>Microsoft Intune is a cloud-based service in the enterprise mobility management (EMM) space that helps enable your workforce to be productive while keeping your corporate data protected.</a:t>
            </a:r>
            <a:endParaRPr lang="en-US" dirty="0"/>
          </a:p>
          <a:p>
            <a:r>
              <a:rPr lang="en-US" dirty="0">
                <a:hlinkClick r:id="rId3"/>
              </a:rPr>
              <a:t>https://docs.microsoft.com/en-us/intune/what-is-intune</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19179765"/>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21093"/>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sz="1200" b="1" dirty="0"/>
              <a:t> </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03041217"/>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7775170"/>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https://powerusers.microsoft.com/</a:t>
            </a:r>
            <a:endParaRPr lang="en-US" dirty="0"/>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Data Stories Gallery</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Discuss, </a:t>
            </a:r>
            <a:r>
              <a:rPr lang="en-US" sz="1200" kern="0" dirty="0">
                <a:solidFill>
                  <a:srgbClr val="FFFFFF"/>
                </a:solidFill>
              </a:rPr>
              <a:t>Connect, Feedback</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7626179"/>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https://upload.wikimedia.org/wikipedia/en/thumb/9/95/Atlantic_Broadband_logo.svg/640px-Atlantic_Broadband_logo.svg.png</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579873"/>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1149243"/>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0435491"/>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878256-368D-4B68-97C3-0D0BD40CE838}" type="slidenum">
              <a:rPr lang="en-US" smtClean="0"/>
              <a:t>251</a:t>
            </a:fld>
            <a:endParaRPr lang="en-US"/>
          </a:p>
        </p:txBody>
      </p:sp>
    </p:spTree>
    <p:extLst>
      <p:ext uri="{BB962C8B-B14F-4D97-AF65-F5344CB8AC3E}">
        <p14:creationId xmlns:p14="http://schemas.microsoft.com/office/powerpoint/2010/main" val="18176989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Microsoft</a:t>
            </a:r>
          </a:p>
          <a:p>
            <a:r>
              <a:rPr lang="en-US" sz="1200" b="0" i="0" kern="1200" dirty="0">
                <a:solidFill>
                  <a:schemeClr val="tx1"/>
                </a:solidFill>
                <a:effectLst/>
                <a:latin typeface="+mn-lt"/>
                <a:ea typeface="+mn-ea"/>
                <a:cs typeface="+mn-cs"/>
              </a:rPr>
              <a:t>Microsoft is again a Leader. Xamarin, which Microsoft acquired in 2016, remains a staple of the professional development capabilities of Microsoft's MADP, while the customer base for its PowerApps high-productivity tool is growing. A very large number of enterprise customers use PowerApps, and use of Xamarin has increased significantly since Microsoft acquired it.</a:t>
            </a:r>
          </a:p>
          <a:p>
            <a:r>
              <a:rPr lang="en-US" sz="1200" b="0" i="0" kern="1200" dirty="0">
                <a:solidFill>
                  <a:schemeClr val="tx1"/>
                </a:solidFill>
                <a:effectLst/>
                <a:latin typeface="+mn-lt"/>
                <a:ea typeface="+mn-ea"/>
                <a:cs typeface="+mn-cs"/>
              </a:rPr>
              <a:t>Microsoft's platform includes professional development tools that feature Xamarin in Visual Studio. Visual Studio App Center has become the centerpiece of Microsoft's mobile app life cycle development support. For its back-end services, Microsoft continues to expand the capabilities of Azure, which is a true PaaS with mobile-specific functionality as just one of its components. For citizen developers, Microsoft continues to improve PowerApps and Microsoft Flow, although there is, as yet, no connection or bidirectional collaboration between these high-productivity tools and the professional development options (except for Azure Functions and services).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*Overall viability:</a:t>
            </a:r>
            <a:r>
              <a:rPr lang="en-US" sz="1200" kern="1200" dirty="0">
                <a:solidFill>
                  <a:schemeClr val="tx1"/>
                </a:solidFill>
                <a:effectLst/>
                <a:latin typeface="+mn-lt"/>
                <a:ea typeface="+mn-ea"/>
                <a:cs typeface="+mn-cs"/>
              </a:rPr>
              <a:t> Since acquiring Xamarin in 2016, enterprises' interest in Microsoft as a MADP vendor has increased drastically. Having lost the consumer mobile OS battle to Google (with Android) and Apple (with iOS), Microsoft is investing heavily in development tools for mobile apps (and more) to ensure its relevance to developers. Reference customers expressed above-average overall satisfaction with Microsoft's MADP, in comparison to those of other vendors in this Magic </a:t>
            </a:r>
            <a:r>
              <a:rPr lang="en-US" sz="1200" b="0" kern="1200" dirty="0">
                <a:solidFill>
                  <a:schemeClr val="tx1"/>
                </a:solidFill>
                <a:effectLst/>
                <a:latin typeface="+mn-lt"/>
                <a:ea typeface="+mn-ea"/>
                <a:cs typeface="+mn-cs"/>
              </a:rPr>
              <a:t>Quadrant</a:t>
            </a:r>
            <a:r>
              <a:rPr lang="en-US" sz="120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Microsoft continues to invest in Azure back-end services that support mobile and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It also continues to invest in tools for multiple developer personas, including professional and citizen developers. Additionally, it continues to increase its support for emerging technologies through the Windows Mixed Reality platform and Azure Bot Service.</a:t>
            </a:r>
          </a:p>
          <a:p>
            <a:r>
              <a:rPr lang="en-US" sz="1200" b="0" kern="1200" dirty="0">
                <a:solidFill>
                  <a:schemeClr val="tx1"/>
                </a:solidFill>
                <a:effectLst/>
                <a:latin typeface="+mn-lt"/>
                <a:ea typeface="+mn-ea"/>
                <a:cs typeface="+mn-cs"/>
              </a:rPr>
              <a:t>*Market understanding:</a:t>
            </a:r>
            <a:r>
              <a:rPr lang="en-US" sz="1200" kern="1200" dirty="0">
                <a:solidFill>
                  <a:schemeClr val="tx1"/>
                </a:solidFill>
                <a:effectLst/>
                <a:latin typeface="+mn-lt"/>
                <a:ea typeface="+mn-ea"/>
                <a:cs typeface="+mn-cs"/>
              </a:rPr>
              <a:t> Microsoft understands that professional developers continually need new tools for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and DevOps practices. Microsoft fulfills these needs by delivering a best-of-breed IDE (Visual Studio) and its open-source Visual Studio Code editor, while offering integrated DevOps support through Visual Studio App Center.</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*Sales execution and pricing:</a:t>
            </a:r>
            <a:r>
              <a:rPr lang="en-US" sz="1200" kern="1200" dirty="0">
                <a:solidFill>
                  <a:schemeClr val="tx1"/>
                </a:solidFill>
                <a:effectLst/>
                <a:latin typeface="+mn-lt"/>
                <a:ea typeface="+mn-ea"/>
                <a:cs typeface="+mn-cs"/>
              </a:rPr>
              <a:t> Microsoft's licensing models can be complex. The Microsoft MADP comprises many different tools that are often licensed differently, based on numbers of users and transactions. This makes it difficult to estimate ongoing development costs.</a:t>
            </a:r>
          </a:p>
          <a:p>
            <a:r>
              <a:rPr lang="en-US" sz="1200" b="0" kern="1200" dirty="0">
                <a:solidFill>
                  <a:schemeClr val="tx1"/>
                </a:solidFill>
                <a:effectLst/>
                <a:latin typeface="+mn-lt"/>
                <a:ea typeface="+mn-ea"/>
                <a:cs typeface="+mn-cs"/>
              </a:rPr>
              <a:t>*High-productivity app development tool:</a:t>
            </a:r>
            <a:r>
              <a:rPr lang="en-US" sz="1200" kern="1200" dirty="0">
                <a:solidFill>
                  <a:schemeClr val="tx1"/>
                </a:solidFill>
                <a:effectLst/>
                <a:latin typeface="+mn-lt"/>
                <a:ea typeface="+mn-ea"/>
                <a:cs typeface="+mn-cs"/>
              </a:rPr>
              <a:t> Although Microsoft offers a high-productivity development tool (PowerApps), it lacks tight integration with its own professional developer tools. The components shared by the tools are primarily Azure Functions, Logic Apps and Azure API Management, and the tool roadmaps are managed by separate Microsoft product organizations.</a:t>
            </a:r>
          </a:p>
          <a:p>
            <a:r>
              <a:rPr lang="en-US" sz="1200" b="0" kern="1200" dirty="0">
                <a:solidFill>
                  <a:schemeClr val="tx1"/>
                </a:solidFill>
                <a:effectLst/>
                <a:latin typeface="+mn-lt"/>
                <a:ea typeface="+mn-ea"/>
                <a:cs typeface="+mn-cs"/>
              </a:rPr>
              <a:t>*Marketing execution:</a:t>
            </a:r>
            <a:r>
              <a:rPr lang="en-US" sz="1200" kern="1200" dirty="0">
                <a:solidFill>
                  <a:schemeClr val="tx1"/>
                </a:solidFill>
                <a:effectLst/>
                <a:latin typeface="+mn-lt"/>
                <a:ea typeface="+mn-ea"/>
                <a:cs typeface="+mn-cs"/>
              </a:rPr>
              <a:t> Microsoft's MADP offering comprises many tools and services under the Visual Studio, Azure and PowerApps brandings, which causes some confusion in the market. The practice of assigning separate brand names (PowerApps and Visual Studio, for example, are completely distinct names) undermines its marketing of a single MADP.</a:t>
            </a:r>
          </a:p>
          <a:p>
            <a:endParaRPr lang="en-US" sz="120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OutSystems</a:t>
            </a:r>
            <a:endParaRPr lang="en-US" sz="1200" b="1"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is again a Leader. It markets a high-productivity development platform with which to rapidly build a unified user experience across mobile, web, SMS, email, chat and voice service touchpoints. A very large number of organizations use the free edition of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product. A smaller number (approximately 1,100) are paying customers, with many of these being SMBs.</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platform uses a visual-modeling language to create app UI, logic, data synchronization (for offline use) and integration with its back-end system. Customers can extend its visual models using Cascading Style Sheets (CSS) and JavaScript for the UI; Objective-C, Swift and Java for the native capabilities; and C#, Java and SQL for the back-end capabilities.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proprietary Silk UI framework is used across the platform for development of apps for the web, tablets and mobile phones using a hybrid approach that also uses HTML5 and Apache Cordova.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offers core mobile services and SDKs for third-party tools for each back-end API, with complete models and documentation of API entities.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*Product offering:</a:t>
            </a:r>
            <a:r>
              <a:rPr lang="en-US" sz="1200" kern="1200" dirty="0">
                <a:solidFill>
                  <a:schemeClr val="tx1"/>
                </a:solidFill>
                <a:effectLst/>
                <a:latin typeface="+mn-lt"/>
                <a:ea typeface="+mn-ea"/>
                <a:cs typeface="+mn-cs"/>
              </a:rPr>
              <a:t> In addition to mobile apps, over 90% of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customers use its platform to create mobile websites or portals (B2C, B2B or B2E). Correspondingly, reference customers identified its MADP as easy to use, with a short learning curve. All user interactions are automatically registered, with identification of user, app, screen/step and actions performed by a user, to promote continuous improvement of the user experience.</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recently launched an AI-assisted analysis tool to help customers monitor the impact of app development on their overall business strategy by delivering insight into what are the truly impactful initiatives. This helps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evolve its platform to support new approaches that will drive automation and make insights more accessible as apps become more widely adopted.</a:t>
            </a:r>
          </a:p>
          <a:p>
            <a:r>
              <a:rPr lang="en-US" sz="1200" b="0" kern="1200" dirty="0">
                <a:solidFill>
                  <a:schemeClr val="tx1"/>
                </a:solidFill>
                <a:effectLst/>
                <a:latin typeface="+mn-lt"/>
                <a:ea typeface="+mn-ea"/>
                <a:cs typeface="+mn-cs"/>
              </a:rPr>
              <a:t>*Customer experience:</a:t>
            </a:r>
            <a:r>
              <a:rPr lang="en-US" sz="1200" kern="1200" dirty="0">
                <a:solidFill>
                  <a:schemeClr val="tx1"/>
                </a:solidFill>
                <a:effectLst/>
                <a:latin typeface="+mn-lt"/>
                <a:ea typeface="+mn-ea"/>
                <a:cs typeface="+mn-cs"/>
              </a:rPr>
              <a:t> Reference customers expressed above-average overall satisfaction with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MADP, in comparison to those of other vendors in this Magic Quadrant.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reference customers praised the platform's ease of use, which is achieved through the availability of prebuilt objects and widgets, and the ability to rapidly build and deploy apps in low- or zero-code environments.</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*Pricing:</a:t>
            </a:r>
            <a:r>
              <a:rPr lang="en-US" sz="1200" kern="1200" dirty="0">
                <a:solidFill>
                  <a:schemeClr val="tx1"/>
                </a:solidFill>
                <a:effectLst/>
                <a:latin typeface="+mn-lt"/>
                <a:ea typeface="+mn-ea"/>
                <a:cs typeface="+mn-cs"/>
              </a:rPr>
              <a:t> Some reference customers expressed concerns about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licensing. They reported, for example, that the licensing scheme is initially hard to understand and that the practice of licensing by application objects requires tight management when architecting a solution.</a:t>
            </a:r>
          </a:p>
          <a:p>
            <a:r>
              <a:rPr lang="en-US" sz="1200" b="0" kern="1200" dirty="0">
                <a:solidFill>
                  <a:schemeClr val="tx1"/>
                </a:solidFill>
                <a:effectLst/>
                <a:latin typeface="+mn-lt"/>
                <a:ea typeface="+mn-ea"/>
                <a:cs typeface="+mn-cs"/>
              </a:rPr>
              <a:t>*Professional developer enablement tool:</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received above-average scores for its professional developer tools, some reference customers pointed to missing deployment features, such as the ability to generate app-native code for different versions and platforms. They also expressed a desire for .</a:t>
            </a:r>
            <a:r>
              <a:rPr lang="en-US" sz="1200" kern="1200" dirty="0" err="1">
                <a:solidFill>
                  <a:schemeClr val="tx1"/>
                </a:solidFill>
                <a:effectLst/>
                <a:latin typeface="+mn-lt"/>
                <a:ea typeface="+mn-ea"/>
                <a:cs typeface="+mn-cs"/>
              </a:rPr>
              <a:t>ipa</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apk</a:t>
            </a:r>
            <a:r>
              <a:rPr lang="en-US" sz="1200" kern="1200" dirty="0">
                <a:solidFill>
                  <a:schemeClr val="tx1"/>
                </a:solidFill>
                <a:effectLst/>
                <a:latin typeface="+mn-lt"/>
                <a:ea typeface="+mn-ea"/>
                <a:cs typeface="+mn-cs"/>
              </a:rPr>
              <a:t> binary generation not to be dependent on an external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cloud service.</a:t>
            </a:r>
          </a:p>
          <a:p>
            <a:r>
              <a:rPr lang="en-US" sz="1200" b="0" kern="1200" dirty="0">
                <a:solidFill>
                  <a:schemeClr val="tx1"/>
                </a:solidFill>
                <a:effectLst/>
                <a:latin typeface="+mn-lt"/>
                <a:ea typeface="+mn-ea"/>
                <a:cs typeface="+mn-cs"/>
              </a:rPr>
              <a:t>*Geographic strategy:</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has an established network of reseller and delivery partners, some reference customers indicated that more service provider partners are needed, as the lack of options in some regions had left them with inflexible and inefficient delivery partners.</a:t>
            </a:r>
          </a:p>
          <a:p>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93775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BI Desktop updates monthly and the service itself weekly. With this it even looks to separate itself from the pack even more as increased amount of features come around and presented by the community.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5/31/2019 11:46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38589362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205507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498354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939823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8347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Image ref: https://pwrappscdn.azureedge.net/cvt-3376f88ecf77a2ae14e64ea4f8a4ee7cd52d6cc1c364c0822c99b4a310a31c00/images/page/cds-apps/hero/hero_1259x472.jpg</a:t>
            </a:r>
          </a:p>
          <a:p>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46878256-368D-4B68-97C3-0D0BD40CE838}" type="slidenum">
              <a:rPr lang="en-US" smtClean="0"/>
              <a:t>5</a:t>
            </a:fld>
            <a:endParaRPr lang="en-US"/>
          </a:p>
        </p:txBody>
      </p:sp>
    </p:spTree>
    <p:extLst>
      <p:ext uri="{BB962C8B-B14F-4D97-AF65-F5344CB8AC3E}">
        <p14:creationId xmlns:p14="http://schemas.microsoft.com/office/powerpoint/2010/main" val="17805341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943581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Ref: https</a:t>
            </a:r>
            <a:r>
              <a:rPr lang="en-US" dirty="0"/>
              <a:t>://docs.microsoft.com/en-us/powerapps/maker/canvas-apps/gateway-reference</a:t>
            </a:r>
          </a:p>
          <a:p>
            <a:endParaRPr lang="en-US" dirty="0"/>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localappdata</a:t>
            </a:r>
            <a:r>
              <a:rPr lang="en-US" sz="1200" b="0" i="0" kern="1200" dirty="0">
                <a:solidFill>
                  <a:schemeClr val="tx1"/>
                </a:solidFill>
                <a:effectLst/>
                <a:latin typeface="+mn-lt"/>
                <a:ea typeface="+mn-ea"/>
                <a:cs typeface="+mn-cs"/>
              </a:rPr>
              <a:t>%\Temp\On-premises_data_gateway_*.log</a:t>
            </a: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localappdata</a:t>
            </a:r>
            <a:r>
              <a:rPr lang="en-US" sz="1200" b="0" i="0" kern="1200" dirty="0">
                <a:solidFill>
                  <a:schemeClr val="tx1"/>
                </a:solidFill>
                <a:effectLst/>
                <a:latin typeface="+mn-lt"/>
                <a:ea typeface="+mn-ea"/>
                <a:cs typeface="+mn-cs"/>
              </a:rPr>
              <a:t>%\Microsoft\on-premises data gateway\GatewayConfigurator*.log</a:t>
            </a:r>
          </a:p>
          <a:p>
            <a:r>
              <a:rPr lang="en-US" sz="1200" b="0" i="0" kern="1200" dirty="0">
                <a:solidFill>
                  <a:schemeClr val="tx1"/>
                </a:solidFill>
                <a:effectLst/>
                <a:latin typeface="+mn-lt"/>
                <a:ea typeface="+mn-ea"/>
                <a:cs typeface="+mn-cs"/>
              </a:rPr>
              <a:t>C:\Users\PBIEgwService\AppData\Local\Microsoft\on-premises data gateway\Gateway*.log</a:t>
            </a:r>
          </a:p>
          <a:p>
            <a:br>
              <a:rPr lang="en-US" dirty="0"/>
            </a:br>
            <a:br>
              <a:rPr lang="en-US" dirty="0"/>
            </a:br>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674013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52914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81052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53674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79023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526513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175823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28189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64027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Image ref: https://pwrappscdn.azureedge.net/cvt-3376f88ecf77a2ae14e64ea4f8a4ee7cd52d6cc1c364c0822c99b4a310a31c00/images/page/cds-apps/hero/hero_1259x472.jpg</a:t>
            </a:r>
          </a:p>
          <a:p>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46878256-368D-4B68-97C3-0D0BD40CE838}" type="slidenum">
              <a:rPr lang="en-US" smtClean="0"/>
              <a:t>6</a:t>
            </a:fld>
            <a:endParaRPr lang="en-US"/>
          </a:p>
        </p:txBody>
      </p:sp>
    </p:spTree>
    <p:extLst>
      <p:ext uri="{BB962C8B-B14F-4D97-AF65-F5344CB8AC3E}">
        <p14:creationId xmlns:p14="http://schemas.microsoft.com/office/powerpoint/2010/main" val="14475666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0010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04110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966242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73176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051597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555646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102658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03245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348395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735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797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4738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65029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55438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82680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11607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450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355715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67079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527687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09782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4617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8268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513034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237249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01407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7965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962596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Name, Email,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37794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607752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42019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24652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sz="1200" b="1" dirty="0"/>
              <a:t> </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29018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 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754277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557980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8772226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439629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469711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110509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48742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3703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45958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63794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dirty="0">
                <a:hlinkClick r:id="rId3"/>
              </a:rPr>
              <a:t>https://dynamics365cdn.azureedge.net/cvt-397d438d6dfd87f8406b8cf5cf3980704068051be237bd2816234cc9f0077121/pictures/pages/business-application-platform/Business-Platform-Hero_2084x1152.png</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548079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2331723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3750458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256324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909812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9900752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5520038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5082291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38319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Integrating Bing Maps into PowerApps and Using the GPS: https://youtu.be/swpjfIyXCNA</a:t>
            </a:r>
          </a:p>
          <a:p>
            <a:r>
              <a:rPr lang="en-US" sz="1200" b="0" i="0" u="none" strike="noStrike" kern="1200" baseline="0" dirty="0">
                <a:solidFill>
                  <a:schemeClr val="tx1"/>
                </a:solidFill>
                <a:latin typeface="+mn-lt"/>
                <a:ea typeface="+mn-ea"/>
                <a:cs typeface="+mn-cs"/>
              </a:rPr>
              <a:t>Ref: </a:t>
            </a:r>
            <a:r>
              <a:rPr lang="en-US" dirty="0">
                <a:hlinkClick r:id="rId3"/>
              </a:rPr>
              <a:t>https://docs.microsoft.com/en-us/bingmaps/rest-services/locations/find-a-location-by-address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582235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9531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Analyze: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Make sense of your data through interactive, real-time dashboards and unlock the insights needed to drive your business forward.</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Build apps in hours—not months—that easily connect to data, use Excel-like expressions to add logic, and run on the web, iOS, and Android devices.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Flow: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Include powerful robotic process automation with a no-code approach that connects to hundreds of popular apps and services.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590047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109073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9652646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285496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3 buttons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2788252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290555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575583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5998916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280332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0238328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 11:46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77319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5/31/2019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391697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5/31/2019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117303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5/31/2019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790473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F3D0-47C2-4BD5-93AA-4E7BB35F28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51273A-F8A9-4A88-A90F-4F5E7CBF1B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28702D-6AA4-4BF2-A919-D8C13A84E6E1}"/>
              </a:ext>
            </a:extLst>
          </p:cNvPr>
          <p:cNvSpPr>
            <a:spLocks noGrp="1"/>
          </p:cNvSpPr>
          <p:nvPr>
            <p:ph type="dt" sz="half" idx="10"/>
          </p:nvPr>
        </p:nvSpPr>
        <p:spPr/>
        <p:txBody>
          <a:bodyPr/>
          <a:lstStyle/>
          <a:p>
            <a:fld id="{B49DD7E7-E789-47CD-8BD9-FD6FF69BE563}" type="datetimeFigureOut">
              <a:rPr lang="en-US" smtClean="0"/>
              <a:t>5/31/2019</a:t>
            </a:fld>
            <a:endParaRPr lang="en-US"/>
          </a:p>
        </p:txBody>
      </p:sp>
      <p:sp>
        <p:nvSpPr>
          <p:cNvPr id="5" name="Footer Placeholder 4">
            <a:extLst>
              <a:ext uri="{FF2B5EF4-FFF2-40B4-BE49-F238E27FC236}">
                <a16:creationId xmlns:a16="http://schemas.microsoft.com/office/drawing/2014/main" id="{81996E1C-C4FE-4243-A054-0CB556137D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5B298-D76C-4F3B-AF31-456A81F638B2}"/>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863280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1EFFD-AB64-4992-A408-3DDB2050A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B13D44-E196-4FB1-BC6A-8D7F24201B2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D6EEF4-C0F1-4B4E-AFCF-B1DEE0B9EE20}"/>
              </a:ext>
            </a:extLst>
          </p:cNvPr>
          <p:cNvSpPr>
            <a:spLocks noGrp="1"/>
          </p:cNvSpPr>
          <p:nvPr>
            <p:ph type="dt" sz="half" idx="10"/>
          </p:nvPr>
        </p:nvSpPr>
        <p:spPr/>
        <p:txBody>
          <a:bodyPr/>
          <a:lstStyle/>
          <a:p>
            <a:fld id="{B49DD7E7-E789-47CD-8BD9-FD6FF69BE563}" type="datetimeFigureOut">
              <a:rPr lang="en-US" smtClean="0"/>
              <a:t>5/31/2019</a:t>
            </a:fld>
            <a:endParaRPr lang="en-US"/>
          </a:p>
        </p:txBody>
      </p:sp>
      <p:sp>
        <p:nvSpPr>
          <p:cNvPr id="5" name="Footer Placeholder 4">
            <a:extLst>
              <a:ext uri="{FF2B5EF4-FFF2-40B4-BE49-F238E27FC236}">
                <a16:creationId xmlns:a16="http://schemas.microsoft.com/office/drawing/2014/main" id="{64AC78F3-C861-4067-9FC0-B436523878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3891E5-906F-4025-AE43-1A6A8C4A9F8E}"/>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9689203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BB91-EBF4-47D9-84F6-66DA32C2DD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18BEB8-3422-452A-A957-972DDC8F7B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83674E-B711-410D-86BB-CBA03FD216BC}"/>
              </a:ext>
            </a:extLst>
          </p:cNvPr>
          <p:cNvSpPr>
            <a:spLocks noGrp="1"/>
          </p:cNvSpPr>
          <p:nvPr>
            <p:ph type="dt" sz="half" idx="10"/>
          </p:nvPr>
        </p:nvSpPr>
        <p:spPr/>
        <p:txBody>
          <a:bodyPr/>
          <a:lstStyle/>
          <a:p>
            <a:fld id="{B49DD7E7-E789-47CD-8BD9-FD6FF69BE563}" type="datetimeFigureOut">
              <a:rPr lang="en-US" smtClean="0"/>
              <a:t>5/31/2019</a:t>
            </a:fld>
            <a:endParaRPr lang="en-US"/>
          </a:p>
        </p:txBody>
      </p:sp>
      <p:sp>
        <p:nvSpPr>
          <p:cNvPr id="5" name="Footer Placeholder 4">
            <a:extLst>
              <a:ext uri="{FF2B5EF4-FFF2-40B4-BE49-F238E27FC236}">
                <a16:creationId xmlns:a16="http://schemas.microsoft.com/office/drawing/2014/main" id="{CD66F6E7-D038-4944-AF7A-648F1D623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41A449-2D2D-4DF7-96F3-4508AD2B94B1}"/>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35855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E2B6-E746-4110-9A2C-946D903E30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5B2995-9F33-4D9F-99D0-EA39942B9C1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C5E124-BFEA-4E5C-A29B-2A8E299F5B6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DF8296-E86B-4DB4-ACCC-89C091128582}"/>
              </a:ext>
            </a:extLst>
          </p:cNvPr>
          <p:cNvSpPr>
            <a:spLocks noGrp="1"/>
          </p:cNvSpPr>
          <p:nvPr>
            <p:ph type="dt" sz="half" idx="10"/>
          </p:nvPr>
        </p:nvSpPr>
        <p:spPr/>
        <p:txBody>
          <a:bodyPr/>
          <a:lstStyle/>
          <a:p>
            <a:fld id="{B49DD7E7-E789-47CD-8BD9-FD6FF69BE563}" type="datetimeFigureOut">
              <a:rPr lang="en-US" smtClean="0"/>
              <a:t>5/31/2019</a:t>
            </a:fld>
            <a:endParaRPr lang="en-US"/>
          </a:p>
        </p:txBody>
      </p:sp>
      <p:sp>
        <p:nvSpPr>
          <p:cNvPr id="6" name="Footer Placeholder 5">
            <a:extLst>
              <a:ext uri="{FF2B5EF4-FFF2-40B4-BE49-F238E27FC236}">
                <a16:creationId xmlns:a16="http://schemas.microsoft.com/office/drawing/2014/main" id="{6492CA4E-52DF-4154-94D7-DB33790183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C6652-7C49-4B4F-A73E-7BC9D4B2145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69248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6E4A4-6F16-4246-B5B0-F3F43A0CC7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6DCF72-FB83-4CF3-B5B4-5799826EE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50DC45A-C09F-40F9-B860-C2F11385E8B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B2987D-D710-442F-8476-577B807087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22F7AE4-28B0-4AE2-9DCC-14DD7F78980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402120-0D2A-469C-8053-761CD3C055A8}"/>
              </a:ext>
            </a:extLst>
          </p:cNvPr>
          <p:cNvSpPr>
            <a:spLocks noGrp="1"/>
          </p:cNvSpPr>
          <p:nvPr>
            <p:ph type="dt" sz="half" idx="10"/>
          </p:nvPr>
        </p:nvSpPr>
        <p:spPr/>
        <p:txBody>
          <a:bodyPr/>
          <a:lstStyle/>
          <a:p>
            <a:fld id="{B49DD7E7-E789-47CD-8BD9-FD6FF69BE563}" type="datetimeFigureOut">
              <a:rPr lang="en-US" smtClean="0"/>
              <a:t>5/31/2019</a:t>
            </a:fld>
            <a:endParaRPr lang="en-US"/>
          </a:p>
        </p:txBody>
      </p:sp>
      <p:sp>
        <p:nvSpPr>
          <p:cNvPr id="8" name="Footer Placeholder 7">
            <a:extLst>
              <a:ext uri="{FF2B5EF4-FFF2-40B4-BE49-F238E27FC236}">
                <a16:creationId xmlns:a16="http://schemas.microsoft.com/office/drawing/2014/main" id="{C25CBFB9-5D9F-4C7B-B17D-D13B9DCD8D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33A627-2D93-4EAC-BC70-CDF01B3DE563}"/>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868123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8076-3D9A-4FDB-AD55-BCADE28B37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0E358F-A634-4284-A647-6512AD01CF8A}"/>
              </a:ext>
            </a:extLst>
          </p:cNvPr>
          <p:cNvSpPr>
            <a:spLocks noGrp="1"/>
          </p:cNvSpPr>
          <p:nvPr>
            <p:ph type="dt" sz="half" idx="10"/>
          </p:nvPr>
        </p:nvSpPr>
        <p:spPr/>
        <p:txBody>
          <a:bodyPr/>
          <a:lstStyle/>
          <a:p>
            <a:fld id="{B49DD7E7-E789-47CD-8BD9-FD6FF69BE563}" type="datetimeFigureOut">
              <a:rPr lang="en-US" smtClean="0"/>
              <a:t>5/31/2019</a:t>
            </a:fld>
            <a:endParaRPr lang="en-US"/>
          </a:p>
        </p:txBody>
      </p:sp>
      <p:sp>
        <p:nvSpPr>
          <p:cNvPr id="4" name="Footer Placeholder 3">
            <a:extLst>
              <a:ext uri="{FF2B5EF4-FFF2-40B4-BE49-F238E27FC236}">
                <a16:creationId xmlns:a16="http://schemas.microsoft.com/office/drawing/2014/main" id="{0D299D74-FD4C-4E03-8EBD-620884E47C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77B0D7-D709-4E92-9533-6286FE9F75A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024308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B43728-555D-4B31-8467-09A3A21EF05C}"/>
              </a:ext>
            </a:extLst>
          </p:cNvPr>
          <p:cNvSpPr>
            <a:spLocks noGrp="1"/>
          </p:cNvSpPr>
          <p:nvPr>
            <p:ph type="dt" sz="half" idx="10"/>
          </p:nvPr>
        </p:nvSpPr>
        <p:spPr/>
        <p:txBody>
          <a:bodyPr/>
          <a:lstStyle/>
          <a:p>
            <a:fld id="{B49DD7E7-E789-47CD-8BD9-FD6FF69BE563}" type="datetimeFigureOut">
              <a:rPr lang="en-US" smtClean="0"/>
              <a:t>5/31/2019</a:t>
            </a:fld>
            <a:endParaRPr lang="en-US"/>
          </a:p>
        </p:txBody>
      </p:sp>
      <p:sp>
        <p:nvSpPr>
          <p:cNvPr id="3" name="Footer Placeholder 2">
            <a:extLst>
              <a:ext uri="{FF2B5EF4-FFF2-40B4-BE49-F238E27FC236}">
                <a16:creationId xmlns:a16="http://schemas.microsoft.com/office/drawing/2014/main" id="{A23815D6-AED9-4331-846A-80D9DB4733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4CA606-4529-4D60-82EE-7C36565CAE3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3832293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14EE-7A5D-4B24-BD85-F5E01B66FC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E4FB81-4BD8-4872-AA6E-4FA70EE3EE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6D9A44-F79B-46EA-9E6D-11DED442DE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90D53DC-0E25-4662-8F76-E59B00031190}"/>
              </a:ext>
            </a:extLst>
          </p:cNvPr>
          <p:cNvSpPr>
            <a:spLocks noGrp="1"/>
          </p:cNvSpPr>
          <p:nvPr>
            <p:ph type="dt" sz="half" idx="10"/>
          </p:nvPr>
        </p:nvSpPr>
        <p:spPr/>
        <p:txBody>
          <a:bodyPr/>
          <a:lstStyle/>
          <a:p>
            <a:fld id="{B49DD7E7-E789-47CD-8BD9-FD6FF69BE563}" type="datetimeFigureOut">
              <a:rPr lang="en-US" smtClean="0"/>
              <a:t>5/31/2019</a:t>
            </a:fld>
            <a:endParaRPr lang="en-US"/>
          </a:p>
        </p:txBody>
      </p:sp>
      <p:sp>
        <p:nvSpPr>
          <p:cNvPr id="6" name="Footer Placeholder 5">
            <a:extLst>
              <a:ext uri="{FF2B5EF4-FFF2-40B4-BE49-F238E27FC236}">
                <a16:creationId xmlns:a16="http://schemas.microsoft.com/office/drawing/2014/main" id="{CC5DC6FA-12AB-4D48-92E2-425350F5B3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41EDFB-74DF-4B3F-B38F-ED3FF621511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75854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5/31/2019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250967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82160-4190-4B4D-BF9F-385D797462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E6CE10-3EE8-4BB0-94A5-47CB0D7CF8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9B8E04-3060-4AAE-BFB2-5FBB420F0F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8AEB770-245D-46FC-830F-A0398D461E09}"/>
              </a:ext>
            </a:extLst>
          </p:cNvPr>
          <p:cNvSpPr>
            <a:spLocks noGrp="1"/>
          </p:cNvSpPr>
          <p:nvPr>
            <p:ph type="dt" sz="half" idx="10"/>
          </p:nvPr>
        </p:nvSpPr>
        <p:spPr/>
        <p:txBody>
          <a:bodyPr/>
          <a:lstStyle/>
          <a:p>
            <a:fld id="{B49DD7E7-E789-47CD-8BD9-FD6FF69BE563}" type="datetimeFigureOut">
              <a:rPr lang="en-US" smtClean="0"/>
              <a:t>5/31/2019</a:t>
            </a:fld>
            <a:endParaRPr lang="en-US"/>
          </a:p>
        </p:txBody>
      </p:sp>
      <p:sp>
        <p:nvSpPr>
          <p:cNvPr id="6" name="Footer Placeholder 5">
            <a:extLst>
              <a:ext uri="{FF2B5EF4-FFF2-40B4-BE49-F238E27FC236}">
                <a16:creationId xmlns:a16="http://schemas.microsoft.com/office/drawing/2014/main" id="{B3614B6A-8EF4-46A0-BC85-B5B76D392D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E070A4-F78A-43B4-A88C-35A21A5D18D0}"/>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2159522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AD9A0-5525-4233-803B-FCD4B749A6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A5B789-6015-40F7-B027-C97ED881D07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0B9ECB-F293-4C01-B5D0-04022CC88369}"/>
              </a:ext>
            </a:extLst>
          </p:cNvPr>
          <p:cNvSpPr>
            <a:spLocks noGrp="1"/>
          </p:cNvSpPr>
          <p:nvPr>
            <p:ph type="dt" sz="half" idx="10"/>
          </p:nvPr>
        </p:nvSpPr>
        <p:spPr/>
        <p:txBody>
          <a:bodyPr/>
          <a:lstStyle/>
          <a:p>
            <a:fld id="{B49DD7E7-E789-47CD-8BD9-FD6FF69BE563}" type="datetimeFigureOut">
              <a:rPr lang="en-US" smtClean="0"/>
              <a:t>5/31/2019</a:t>
            </a:fld>
            <a:endParaRPr lang="en-US"/>
          </a:p>
        </p:txBody>
      </p:sp>
      <p:sp>
        <p:nvSpPr>
          <p:cNvPr id="5" name="Footer Placeholder 4">
            <a:extLst>
              <a:ext uri="{FF2B5EF4-FFF2-40B4-BE49-F238E27FC236}">
                <a16:creationId xmlns:a16="http://schemas.microsoft.com/office/drawing/2014/main" id="{79CCA9B1-6A41-4020-A841-8E53A7EE3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FDA15-4636-4DAC-857A-3C3EC3FDA5C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5805014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041D4A-912D-4EF6-840F-532C29C86E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C1DF25-023A-46FB-B392-C5AD5218860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BB1030-C9A1-4EB7-A525-EDE780873826}"/>
              </a:ext>
            </a:extLst>
          </p:cNvPr>
          <p:cNvSpPr>
            <a:spLocks noGrp="1"/>
          </p:cNvSpPr>
          <p:nvPr>
            <p:ph type="dt" sz="half" idx="10"/>
          </p:nvPr>
        </p:nvSpPr>
        <p:spPr/>
        <p:txBody>
          <a:bodyPr/>
          <a:lstStyle/>
          <a:p>
            <a:fld id="{B49DD7E7-E789-47CD-8BD9-FD6FF69BE563}" type="datetimeFigureOut">
              <a:rPr lang="en-US" smtClean="0"/>
              <a:t>5/31/2019</a:t>
            </a:fld>
            <a:endParaRPr lang="en-US"/>
          </a:p>
        </p:txBody>
      </p:sp>
      <p:sp>
        <p:nvSpPr>
          <p:cNvPr id="5" name="Footer Placeholder 4">
            <a:extLst>
              <a:ext uri="{FF2B5EF4-FFF2-40B4-BE49-F238E27FC236}">
                <a16:creationId xmlns:a16="http://schemas.microsoft.com/office/drawing/2014/main" id="{C11B9EC6-87B1-4D6E-809E-5A720CC5A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D0394A-2A20-4AF5-8221-3F40C4F59A28}"/>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848755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17715" y="201706"/>
            <a:ext cx="11756571" cy="511268"/>
          </a:xfrm>
        </p:spPr>
        <p:txBody>
          <a:bodyPr lIns="0" rIns="0"/>
          <a:lstStyle>
            <a:lvl1pPr>
              <a:defRPr>
                <a:solidFill>
                  <a:srgbClr val="000000"/>
                </a:solidFill>
              </a:defRPr>
            </a:lvl1pPr>
          </a:lstStyle>
          <a:p>
            <a:r>
              <a:rPr lang="en-US" dirty="0"/>
              <a:t>Click to edit Master title style</a:t>
            </a:r>
          </a:p>
        </p:txBody>
      </p:sp>
      <p:sp>
        <p:nvSpPr>
          <p:cNvPr id="6" name="Text Placeholder 5"/>
          <p:cNvSpPr>
            <a:spLocks noGrp="1"/>
          </p:cNvSpPr>
          <p:nvPr>
            <p:ph type="body" sz="quarter" idx="10"/>
          </p:nvPr>
        </p:nvSpPr>
        <p:spPr>
          <a:xfrm>
            <a:off x="217715" y="1189177"/>
            <a:ext cx="11756571" cy="1573734"/>
          </a:xfrm>
        </p:spPr>
        <p:txBody>
          <a:bodyPr/>
          <a:lstStyle>
            <a:lvl1pPr marL="0" indent="0">
              <a:buNone/>
              <a:defRPr>
                <a:solidFill>
                  <a:srgbClr val="000000"/>
                </a:solidFill>
              </a:defRPr>
            </a:lvl1pPr>
            <a:lvl2pPr marL="0" indent="0">
              <a:buFontTx/>
              <a:buNone/>
              <a:defRPr sz="1677">
                <a:solidFill>
                  <a:srgbClr val="000000"/>
                </a:solidFill>
              </a:defRPr>
            </a:lvl2pPr>
            <a:lvl3pPr marL="175567" indent="0">
              <a:buNone/>
              <a:defRPr sz="1500">
                <a:solidFill>
                  <a:srgbClr val="000000"/>
                </a:solidFill>
              </a:defRPr>
            </a:lvl3pPr>
            <a:lvl4pPr marL="351133" indent="0">
              <a:buNone/>
              <a:defRPr>
                <a:solidFill>
                  <a:srgbClr val="000000"/>
                </a:solidFill>
              </a:defRPr>
            </a:lvl4pPr>
            <a:lvl5pPr marL="526698" indent="0">
              <a:buNone/>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2"/>
          </p:nvPr>
        </p:nvSpPr>
        <p:spPr/>
        <p:txBody>
          <a:bodyPr/>
          <a:lstStyle/>
          <a:p>
            <a:fld id="{77A80767-0168-4202-AF54-9FDB461E3B29}" type="slidenum">
              <a:rPr lang="en-US" smtClean="0"/>
              <a:pPr/>
              <a:t>‹#›</a:t>
            </a:fld>
            <a:endParaRPr lang="en-US" dirty="0"/>
          </a:p>
        </p:txBody>
      </p:sp>
    </p:spTree>
    <p:extLst>
      <p:ext uri="{BB962C8B-B14F-4D97-AF65-F5344CB8AC3E}">
        <p14:creationId xmlns:p14="http://schemas.microsoft.com/office/powerpoint/2010/main" val="262321282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38"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72071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362"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9158254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38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4060" y="2646134"/>
            <a:ext cx="4140487" cy="1523268"/>
          </a:xfrm>
          <a:prstGeom prst="rect">
            <a:avLst/>
          </a:prstGeom>
        </p:spPr>
      </p:pic>
    </p:spTree>
    <p:extLst>
      <p:ext uri="{BB962C8B-B14F-4D97-AF65-F5344CB8AC3E}">
        <p14:creationId xmlns:p14="http://schemas.microsoft.com/office/powerpoint/2010/main" val="20150567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41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37180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434"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081319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7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73274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5/31/2019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717667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08911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7714" y="201706"/>
            <a:ext cx="7837714" cy="529407"/>
          </a:xfrm>
        </p:spPr>
        <p:txBody>
          <a:bodyPr lIns="0" rIns="0"/>
          <a:lstStyle>
            <a:lvl1pPr>
              <a:defRPr>
                <a:solidFill>
                  <a:srgbClr val="000000"/>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77A80767-0168-4202-AF54-9FDB461E3B29}" type="slidenum">
              <a:rPr lang="en-US" smtClean="0"/>
              <a:pPr/>
              <a:t>‹#›</a:t>
            </a:fld>
            <a:endParaRPr lang="en-US" dirty="0"/>
          </a:p>
        </p:txBody>
      </p:sp>
      <p:sp>
        <p:nvSpPr>
          <p:cNvPr id="7" name="Text Placeholder 6"/>
          <p:cNvSpPr>
            <a:spLocks noGrp="1"/>
          </p:cNvSpPr>
          <p:nvPr>
            <p:ph type="body" sz="quarter" idx="12" hasCustomPrompt="1"/>
          </p:nvPr>
        </p:nvSpPr>
        <p:spPr>
          <a:xfrm>
            <a:off x="8055429" y="201707"/>
            <a:ext cx="3918857" cy="311727"/>
          </a:xfrm>
        </p:spPr>
        <p:txBody>
          <a:bodyPr vert="horz" wrap="square" lIns="127337" tIns="79586" rIns="127337" bIns="79586" rtlCol="0" anchor="t">
            <a:noAutofit/>
          </a:bodyPr>
          <a:lstStyle>
            <a:lvl1pPr marL="0" indent="0" algn="r">
              <a:buFontTx/>
              <a:buNone/>
              <a:defRPr lang="en-US" sz="1412" b="0" cap="none" dirty="0">
                <a:ln w="3175">
                  <a:noFill/>
                </a:ln>
                <a:solidFill>
                  <a:srgbClr val="000000"/>
                </a:solidFill>
                <a:effectLst/>
                <a:latin typeface="+mn-lt"/>
                <a:cs typeface="Segoe UI" pitchFamily="34" charset="0"/>
              </a:defRPr>
            </a:lvl1pPr>
          </a:lstStyle>
          <a:p>
            <a:pPr lvl="0">
              <a:spcBef>
                <a:spcPct val="0"/>
              </a:spcBef>
            </a:pPr>
            <a:r>
              <a:rPr lang="en-US" dirty="0"/>
              <a:t>Presenter: First Name, Last Name</a:t>
            </a:r>
          </a:p>
        </p:txBody>
      </p:sp>
    </p:spTree>
    <p:extLst>
      <p:ext uri="{BB962C8B-B14F-4D97-AF65-F5344CB8AC3E}">
        <p14:creationId xmlns:p14="http://schemas.microsoft.com/office/powerpoint/2010/main" val="288627093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2438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2701987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17332"/>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6128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0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2"/>
                </a:solidFill>
                <a:latin typeface="+mj-lt"/>
              </a:defRPr>
            </a:lvl1pPr>
          </a:lstStyle>
          <a:p>
            <a:pPr lvl="0"/>
            <a:r>
              <a:rPr lang="en-US"/>
              <a:t>Title</a:t>
            </a:r>
          </a:p>
        </p:txBody>
      </p:sp>
    </p:spTree>
    <p:extLst>
      <p:ext uri="{BB962C8B-B14F-4D97-AF65-F5344CB8AC3E}">
        <p14:creationId xmlns:p14="http://schemas.microsoft.com/office/powerpoint/2010/main" val="19837030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5/31/2019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438394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5/31/2019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5818808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5/31/2019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5153771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5/31/2019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27845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5/31/2019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0915984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5/31/2019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441993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5/31/2019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497628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5/31/2019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624760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5/31/2019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8925938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5/31/2019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8809622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5/31/2019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7475200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5/31/2019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194764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207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5/31/2019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641332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5/31/2019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904594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408BB5-1956-4009-9820-4D5D8E345588}" type="datetimeFigureOut">
              <a:rPr lang="en-US" smtClean="0"/>
              <a:t>5/31/2019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86184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5/31/2019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2772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5/31/2019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947174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08BB5-1956-4009-9820-4D5D8E345588}" type="datetimeFigureOut">
              <a:rPr lang="en-US" smtClean="0"/>
              <a:t>5/31/2019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3908582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791E2A-208A-4F07-A148-5ABCF3C5F138}"/>
              </a:ext>
            </a:extLst>
          </p:cNvPr>
          <p:cNvSpPr>
            <a:spLocks noGrp="1"/>
          </p:cNvSpPr>
          <p:nvPr>
            <p:ph type="title"/>
          </p:nvPr>
        </p:nvSpPr>
        <p:spPr>
          <a:xfrm>
            <a:off x="306471" y="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B44CF1-DB8F-49B9-BFBE-39E1B24BE5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076F99-5EC1-4A22-ACC9-A7853B67F3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9DD7E7-E789-47CD-8BD9-FD6FF69BE563}" type="datetimeFigureOut">
              <a:rPr lang="en-US" smtClean="0"/>
              <a:t>5/31/2019</a:t>
            </a:fld>
            <a:endParaRPr lang="en-US"/>
          </a:p>
        </p:txBody>
      </p:sp>
      <p:sp>
        <p:nvSpPr>
          <p:cNvPr id="5" name="Footer Placeholder 4">
            <a:extLst>
              <a:ext uri="{FF2B5EF4-FFF2-40B4-BE49-F238E27FC236}">
                <a16:creationId xmlns:a16="http://schemas.microsoft.com/office/drawing/2014/main" id="{DA6E1A55-3560-49CE-9951-6654050F43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79DA6E-560D-45DA-BB25-798C15D640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74C5A9-F794-420B-9325-7458C40A6E0B}" type="slidenum">
              <a:rPr lang="en-US" smtClean="0"/>
              <a:t>‹#›</a:t>
            </a:fld>
            <a:endParaRPr lang="en-US"/>
          </a:p>
        </p:txBody>
      </p:sp>
    </p:spTree>
    <p:extLst>
      <p:ext uri="{BB962C8B-B14F-4D97-AF65-F5344CB8AC3E}">
        <p14:creationId xmlns:p14="http://schemas.microsoft.com/office/powerpoint/2010/main" val="246543711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6" r:id="rId12"/>
    <p:sldLayoutId id="2147483733" r:id="rId13"/>
    <p:sldLayoutId id="2147483734"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5/31/2019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2009964086"/>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github.com/hfleitas/gamechanger"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3.png"/><Relationship Id="rId7" Type="http://schemas.openxmlformats.org/officeDocument/2006/relationships/hyperlink" Target="http://fleitasarts.com/"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microsoft.com/office/2007/relationships/hdphoto" Target="../media/hdphoto4.wdp"/></Relationships>
</file>

<file path=ppt/slides/_rels/slide10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9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9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9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9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0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0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0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13.svg"/><Relationship Id="rId4" Type="http://schemas.openxmlformats.org/officeDocument/2006/relationships/image" Target="../media/image112.png"/></Relationships>
</file>

<file path=ppt/slides/_rels/slide10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0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0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0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0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0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0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13.svg"/><Relationship Id="rId4" Type="http://schemas.openxmlformats.org/officeDocument/2006/relationships/image" Target="../media/image112.png"/></Relationships>
</file>

<file path=ppt/slides/_rels/slide11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0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1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1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1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9.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13.xml"/><Relationship Id="rId1" Type="http://schemas.openxmlformats.org/officeDocument/2006/relationships/slideLayout" Target="../slideLayouts/slideLayout7.xml"/><Relationship Id="rId5" Type="http://schemas.openxmlformats.org/officeDocument/2006/relationships/image" Target="../media/image160.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9.emf"/><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1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1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1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1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1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1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20.xml"/><Relationship Id="rId1" Type="http://schemas.openxmlformats.org/officeDocument/2006/relationships/slideLayout" Target="../slideLayouts/slideLayout42.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27.xml.rels><?xml version="1.0" encoding="UTF-8" standalone="yes"?>
<Relationships xmlns="http://schemas.openxmlformats.org/package/2006/relationships"><Relationship Id="rId3" Type="http://schemas.openxmlformats.org/officeDocument/2006/relationships/image" Target="../media/image167.png"/><Relationship Id="rId7" Type="http://schemas.openxmlformats.org/officeDocument/2006/relationships/image" Target="../media/image102.svg"/><Relationship Id="rId2" Type="http://schemas.openxmlformats.org/officeDocument/2006/relationships/notesSlide" Target="../notesSlides/notesSlide121.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8.xml.rels><?xml version="1.0" encoding="UTF-8" standalone="yes"?>
<Relationships xmlns="http://schemas.openxmlformats.org/package/2006/relationships"><Relationship Id="rId3" Type="http://schemas.openxmlformats.org/officeDocument/2006/relationships/hyperlink" Target="http://fleitasarts.com/" TargetMode="External"/><Relationship Id="rId7" Type="http://schemas.openxmlformats.org/officeDocument/2006/relationships/image" Target="../media/image170.svg"/><Relationship Id="rId2" Type="http://schemas.openxmlformats.org/officeDocument/2006/relationships/notesSlide" Target="../notesSlides/notesSlide122.xml"/><Relationship Id="rId1" Type="http://schemas.openxmlformats.org/officeDocument/2006/relationships/slideLayout" Target="../slideLayouts/slideLayout7.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5.png"/></Relationships>
</file>

<file path=ppt/slides/_rels/slide129.xml.rels><?xml version="1.0" encoding="UTF-8" standalone="yes"?>
<Relationships xmlns="http://schemas.openxmlformats.org/package/2006/relationships"><Relationship Id="rId3" Type="http://schemas.openxmlformats.org/officeDocument/2006/relationships/image" Target="../media/image171.png"/><Relationship Id="rId7" Type="http://schemas.openxmlformats.org/officeDocument/2006/relationships/image" Target="../media/image102.svg"/><Relationship Id="rId2" Type="http://schemas.openxmlformats.org/officeDocument/2006/relationships/notesSlide" Target="../notesSlides/notesSlide123.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2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2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2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2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2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2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6.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3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3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3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33.xml"/><Relationship Id="rId1" Type="http://schemas.openxmlformats.org/officeDocument/2006/relationships/slideLayout" Target="../slideLayouts/slideLayout7.xml"/><Relationship Id="rId6" Type="http://schemas.openxmlformats.org/officeDocument/2006/relationships/image" Target="../media/image182.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33.gif"/><Relationship Id="rId4" Type="http://schemas.openxmlformats.org/officeDocument/2006/relationships/image" Target="../media/image32.png"/></Relationships>
</file>

<file path=ppt/slides/_rels/slide14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3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13.svg"/><Relationship Id="rId4" Type="http://schemas.openxmlformats.org/officeDocument/2006/relationships/image" Target="../media/image112.png"/></Relationships>
</file>

<file path=ppt/slides/_rels/slide14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3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3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3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5.xml.rels><?xml version="1.0" encoding="UTF-8" standalone="yes"?>
<Relationships xmlns="http://schemas.openxmlformats.org/package/2006/relationships"><Relationship Id="rId3" Type="http://schemas.openxmlformats.org/officeDocument/2006/relationships/image" Target="../media/image187.png"/><Relationship Id="rId7" Type="http://schemas.openxmlformats.org/officeDocument/2006/relationships/image" Target="../media/image102.svg"/><Relationship Id="rId2" Type="http://schemas.openxmlformats.org/officeDocument/2006/relationships/notesSlide" Target="../notesSlides/notesSlide138.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6.xml.rels><?xml version="1.0" encoding="UTF-8" standalone="yes"?>
<Relationships xmlns="http://schemas.openxmlformats.org/package/2006/relationships"><Relationship Id="rId3" Type="http://schemas.openxmlformats.org/officeDocument/2006/relationships/image" Target="../media/image188.png"/><Relationship Id="rId7" Type="http://schemas.openxmlformats.org/officeDocument/2006/relationships/image" Target="../media/image102.svg"/><Relationship Id="rId2" Type="http://schemas.openxmlformats.org/officeDocument/2006/relationships/notesSlide" Target="../notesSlides/notesSlide139.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7.xml.rels><?xml version="1.0" encoding="UTF-8" standalone="yes"?>
<Relationships xmlns="http://schemas.openxmlformats.org/package/2006/relationships"><Relationship Id="rId3" Type="http://schemas.openxmlformats.org/officeDocument/2006/relationships/image" Target="../media/image189.png"/><Relationship Id="rId7" Type="http://schemas.openxmlformats.org/officeDocument/2006/relationships/image" Target="../media/image102.svg"/><Relationship Id="rId2" Type="http://schemas.openxmlformats.org/officeDocument/2006/relationships/notesSlide" Target="../notesSlides/notesSlide14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4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4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4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4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4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3.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4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4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5.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4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4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5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1.xml"/><Relationship Id="rId1" Type="http://schemas.openxmlformats.org/officeDocument/2006/relationships/slideLayout" Target="../slideLayouts/slideLayout42.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5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5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powerbi.microsoft.com/"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35.png"/></Relationships>
</file>

<file path=ppt/slides/_rels/slide16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5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02.png"/></Relationships>
</file>

<file path=ppt/slides/_rels/slide1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13.svg"/><Relationship Id="rId4" Type="http://schemas.openxmlformats.org/officeDocument/2006/relationships/image" Target="../media/image112.png"/></Relationships>
</file>

<file path=ppt/slides/_rels/slide162.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image" Target="../media/image203.png"/><Relationship Id="rId7" Type="http://schemas.openxmlformats.org/officeDocument/2006/relationships/image" Target="../media/image205.png"/><Relationship Id="rId2" Type="http://schemas.openxmlformats.org/officeDocument/2006/relationships/notesSlide" Target="../notesSlides/notesSlide15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04.png"/></Relationships>
</file>

<file path=ppt/slides/_rels/slide163.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image" Target="../media/image203.png"/><Relationship Id="rId7" Type="http://schemas.openxmlformats.org/officeDocument/2006/relationships/image" Target="../media/image206.png"/><Relationship Id="rId2" Type="http://schemas.openxmlformats.org/officeDocument/2006/relationships/notesSlide" Target="../notesSlides/notesSlide155.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5.png"/><Relationship Id="rId10" Type="http://schemas.openxmlformats.org/officeDocument/2006/relationships/image" Target="../media/image209.png"/><Relationship Id="rId4" Type="http://schemas.openxmlformats.org/officeDocument/2006/relationships/hyperlink" Target="http://fleitasarts.com/" TargetMode="External"/><Relationship Id="rId9" Type="http://schemas.openxmlformats.org/officeDocument/2006/relationships/image" Target="../media/image208.png"/></Relationships>
</file>

<file path=ppt/slides/_rels/slide164.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203.png"/><Relationship Id="rId7" Type="http://schemas.openxmlformats.org/officeDocument/2006/relationships/image" Target="../media/image206.png"/><Relationship Id="rId2" Type="http://schemas.openxmlformats.org/officeDocument/2006/relationships/notesSlide" Target="../notesSlides/notesSlide156.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13.svg"/><Relationship Id="rId4" Type="http://schemas.openxmlformats.org/officeDocument/2006/relationships/image" Target="../media/image112.png"/></Relationships>
</file>

<file path=ppt/slides/_rels/slide166.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203.png"/><Relationship Id="rId7" Type="http://schemas.openxmlformats.org/officeDocument/2006/relationships/image" Target="../media/image206.png"/><Relationship Id="rId2" Type="http://schemas.openxmlformats.org/officeDocument/2006/relationships/notesSlide" Target="../notesSlides/notesSlide157.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12.png"/><Relationship Id="rId4" Type="http://schemas.openxmlformats.org/officeDocument/2006/relationships/image" Target="../media/image211.png"/><Relationship Id="rId9" Type="http://schemas.openxmlformats.org/officeDocument/2006/relationships/image" Target="../media/image5.png"/></Relationships>
</file>

<file path=ppt/slides/_rels/slide16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3.png"/><Relationship Id="rId7" Type="http://schemas.openxmlformats.org/officeDocument/2006/relationships/hyperlink" Target="http://fleitasarts.com/" TargetMode="External"/><Relationship Id="rId2" Type="http://schemas.openxmlformats.org/officeDocument/2006/relationships/notesSlide" Target="../notesSlides/notesSlide158.xml"/><Relationship Id="rId1" Type="http://schemas.openxmlformats.org/officeDocument/2006/relationships/slideLayout" Target="../slideLayouts/slideLayout7.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12.png"/></Relationships>
</file>

<file path=ppt/slides/_rels/slide16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3.png"/><Relationship Id="rId7" Type="http://schemas.openxmlformats.org/officeDocument/2006/relationships/hyperlink" Target="http://fleitasarts.com/" TargetMode="External"/><Relationship Id="rId2" Type="http://schemas.openxmlformats.org/officeDocument/2006/relationships/notesSlide" Target="../notesSlides/notesSlide159.xml"/><Relationship Id="rId1" Type="http://schemas.openxmlformats.org/officeDocument/2006/relationships/slideLayout" Target="../slideLayouts/slideLayout7.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13.png"/></Relationships>
</file>

<file path=ppt/slides/_rels/slide16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3.png"/><Relationship Id="rId7" Type="http://schemas.openxmlformats.org/officeDocument/2006/relationships/hyperlink" Target="http://fleitasarts.com/" TargetMode="External"/><Relationship Id="rId2" Type="http://schemas.openxmlformats.org/officeDocument/2006/relationships/notesSlide" Target="../notesSlides/notesSlide160.xml"/><Relationship Id="rId1" Type="http://schemas.openxmlformats.org/officeDocument/2006/relationships/slideLayout" Target="../slideLayouts/slideLayout7.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14.png"/></Relationships>
</file>

<file path=ppt/slides/_rels/slide17.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36.png"/></Relationships>
</file>

<file path=ppt/slides/_rels/slide17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3.png"/><Relationship Id="rId7" Type="http://schemas.openxmlformats.org/officeDocument/2006/relationships/hyperlink" Target="http://fleitasarts.com/" TargetMode="External"/><Relationship Id="rId2" Type="http://schemas.openxmlformats.org/officeDocument/2006/relationships/notesSlide" Target="../notesSlides/notesSlide161.xml"/><Relationship Id="rId1" Type="http://schemas.openxmlformats.org/officeDocument/2006/relationships/slideLayout" Target="../slideLayouts/slideLayout7.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15.png"/></Relationships>
</file>

<file path=ppt/slides/_rels/slide17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3.png"/><Relationship Id="rId7" Type="http://schemas.openxmlformats.org/officeDocument/2006/relationships/hyperlink" Target="http://fleitasarts.com/" TargetMode="External"/><Relationship Id="rId2" Type="http://schemas.openxmlformats.org/officeDocument/2006/relationships/notesSlide" Target="../notesSlides/notesSlide162.xml"/><Relationship Id="rId1" Type="http://schemas.openxmlformats.org/officeDocument/2006/relationships/slideLayout" Target="../slideLayouts/slideLayout7.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16.png"/></Relationships>
</file>

<file path=ppt/slides/_rels/slide17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3.png"/><Relationship Id="rId7" Type="http://schemas.openxmlformats.org/officeDocument/2006/relationships/hyperlink" Target="http://fleitasarts.com/" TargetMode="External"/><Relationship Id="rId2" Type="http://schemas.openxmlformats.org/officeDocument/2006/relationships/notesSlide" Target="../notesSlides/notesSlide163.xml"/><Relationship Id="rId1" Type="http://schemas.openxmlformats.org/officeDocument/2006/relationships/slideLayout" Target="../slideLayouts/slideLayout7.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17.png"/></Relationships>
</file>

<file path=ppt/slides/_rels/slide17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3.png"/><Relationship Id="rId7" Type="http://schemas.openxmlformats.org/officeDocument/2006/relationships/hyperlink" Target="http://fleitasarts.com/" TargetMode="External"/><Relationship Id="rId2" Type="http://schemas.openxmlformats.org/officeDocument/2006/relationships/notesSlide" Target="../notesSlides/notesSlide164.xml"/><Relationship Id="rId1" Type="http://schemas.openxmlformats.org/officeDocument/2006/relationships/slideLayout" Target="../slideLayouts/slideLayout7.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18.png"/></Relationships>
</file>

<file path=ppt/slides/_rels/slide17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3.png"/><Relationship Id="rId7" Type="http://schemas.openxmlformats.org/officeDocument/2006/relationships/hyperlink" Target="http://fleitasarts.com/" TargetMode="External"/><Relationship Id="rId2" Type="http://schemas.openxmlformats.org/officeDocument/2006/relationships/notesSlide" Target="../notesSlides/notesSlide165.xml"/><Relationship Id="rId1" Type="http://schemas.openxmlformats.org/officeDocument/2006/relationships/slideLayout" Target="../slideLayouts/slideLayout7.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19.png"/></Relationships>
</file>

<file path=ppt/slides/_rels/slide17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3.png"/><Relationship Id="rId7" Type="http://schemas.openxmlformats.org/officeDocument/2006/relationships/hyperlink" Target="http://fleitasarts.com/" TargetMode="External"/><Relationship Id="rId2" Type="http://schemas.openxmlformats.org/officeDocument/2006/relationships/notesSlide" Target="../notesSlides/notesSlide166.xml"/><Relationship Id="rId1" Type="http://schemas.openxmlformats.org/officeDocument/2006/relationships/slideLayout" Target="../slideLayouts/slideLayout7.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20.png"/></Relationships>
</file>

<file path=ppt/slides/_rels/slide17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3.png"/><Relationship Id="rId7" Type="http://schemas.openxmlformats.org/officeDocument/2006/relationships/hyperlink" Target="http://fleitasarts.com/" TargetMode="External"/><Relationship Id="rId2" Type="http://schemas.openxmlformats.org/officeDocument/2006/relationships/notesSlide" Target="../notesSlides/notesSlide167.xml"/><Relationship Id="rId1" Type="http://schemas.openxmlformats.org/officeDocument/2006/relationships/slideLayout" Target="../slideLayouts/slideLayout7.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21.png"/></Relationships>
</file>

<file path=ppt/slides/_rels/slide17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3.png"/><Relationship Id="rId7" Type="http://schemas.openxmlformats.org/officeDocument/2006/relationships/hyperlink" Target="http://fleitasarts.com/" TargetMode="External"/><Relationship Id="rId2" Type="http://schemas.openxmlformats.org/officeDocument/2006/relationships/notesSlide" Target="../notesSlides/notesSlide168.xml"/><Relationship Id="rId1" Type="http://schemas.openxmlformats.org/officeDocument/2006/relationships/slideLayout" Target="../slideLayouts/slideLayout7.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22.png"/></Relationships>
</file>

<file path=ppt/slides/_rels/slide17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3.png"/><Relationship Id="rId7" Type="http://schemas.openxmlformats.org/officeDocument/2006/relationships/hyperlink" Target="http://fleitasarts.com/" TargetMode="External"/><Relationship Id="rId2" Type="http://schemas.openxmlformats.org/officeDocument/2006/relationships/notesSlide" Target="../notesSlides/notesSlide169.xml"/><Relationship Id="rId1" Type="http://schemas.openxmlformats.org/officeDocument/2006/relationships/slideLayout" Target="../slideLayouts/slideLayout7.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23.png"/></Relationships>
</file>

<file path=ppt/slides/_rels/slide179.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203.png"/><Relationship Id="rId7" Type="http://schemas.openxmlformats.org/officeDocument/2006/relationships/image" Target="../media/image206.png"/><Relationship Id="rId2" Type="http://schemas.openxmlformats.org/officeDocument/2006/relationships/notesSlide" Target="../notesSlides/notesSlide170.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25.png"/><Relationship Id="rId4" Type="http://schemas.openxmlformats.org/officeDocument/2006/relationships/image" Target="../media/image224.png"/><Relationship Id="rId9"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37.png"/></Relationships>
</file>

<file path=ppt/slides/_rels/slide18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3.png"/><Relationship Id="rId7" Type="http://schemas.openxmlformats.org/officeDocument/2006/relationships/hyperlink" Target="http://fleitasarts.com/" TargetMode="External"/><Relationship Id="rId2" Type="http://schemas.openxmlformats.org/officeDocument/2006/relationships/notesSlide" Target="../notesSlides/notesSlide171.xml"/><Relationship Id="rId1" Type="http://schemas.openxmlformats.org/officeDocument/2006/relationships/slideLayout" Target="../slideLayouts/slideLayout7.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26.png"/></Relationships>
</file>

<file path=ppt/slides/_rels/slide18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7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82.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7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3.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7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4.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17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76.xml"/><Relationship Id="rId1" Type="http://schemas.openxmlformats.org/officeDocument/2006/relationships/slideLayout" Target="../slideLayouts/slideLayout7.xml"/><Relationship Id="rId6" Type="http://schemas.openxmlformats.org/officeDocument/2006/relationships/image" Target="../media/image23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77.xml"/><Relationship Id="rId1" Type="http://schemas.openxmlformats.org/officeDocument/2006/relationships/slideLayout" Target="../slideLayouts/slideLayout7.xml"/><Relationship Id="rId6" Type="http://schemas.openxmlformats.org/officeDocument/2006/relationships/image" Target="../media/image231.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2.xml"/><Relationship Id="rId6" Type="http://schemas.openxmlformats.org/officeDocument/2006/relationships/image" Target="../media/image234.svg"/><Relationship Id="rId5" Type="http://schemas.openxmlformats.org/officeDocument/2006/relationships/image" Target="../media/image233.png"/><Relationship Id="rId4" Type="http://schemas.openxmlformats.org/officeDocument/2006/relationships/image" Target="../media/image232.png"/></Relationships>
</file>

<file path=ppt/slides/_rels/slide188.xml.rels><?xml version="1.0" encoding="UTF-8" standalone="yes"?>
<Relationships xmlns="http://schemas.openxmlformats.org/package/2006/relationships"><Relationship Id="rId3" Type="http://schemas.openxmlformats.org/officeDocument/2006/relationships/image" Target="../media/image203.png"/><Relationship Id="rId7" Type="http://schemas.openxmlformats.org/officeDocument/2006/relationships/image" Target="../media/image236.png"/><Relationship Id="rId2" Type="http://schemas.openxmlformats.org/officeDocument/2006/relationships/notesSlide" Target="../notesSlides/notesSlide178.xml"/><Relationship Id="rId1" Type="http://schemas.openxmlformats.org/officeDocument/2006/relationships/slideLayout" Target="../slideLayouts/slideLayout7.xml"/><Relationship Id="rId6" Type="http://schemas.openxmlformats.org/officeDocument/2006/relationships/image" Target="../media/image235.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79.xml"/><Relationship Id="rId1" Type="http://schemas.openxmlformats.org/officeDocument/2006/relationships/slideLayout" Target="../slideLayouts/slideLayout7.xml"/><Relationship Id="rId6" Type="http://schemas.openxmlformats.org/officeDocument/2006/relationships/image" Target="../media/image235.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238.svg"/><Relationship Id="rId4" Type="http://schemas.openxmlformats.org/officeDocument/2006/relationships/image" Target="../media/image237.png"/></Relationships>
</file>

<file path=ppt/slides/_rels/slide19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13.svg"/><Relationship Id="rId4" Type="http://schemas.openxmlformats.org/officeDocument/2006/relationships/image" Target="../media/image112.png"/></Relationships>
</file>

<file path=ppt/slides/_rels/slide192.xml.rels><?xml version="1.0" encoding="UTF-8" standalone="yes"?>
<Relationships xmlns="http://schemas.openxmlformats.org/package/2006/relationships"><Relationship Id="rId3" Type="http://schemas.openxmlformats.org/officeDocument/2006/relationships/image" Target="../media/image239.png"/><Relationship Id="rId7" Type="http://schemas.openxmlformats.org/officeDocument/2006/relationships/image" Target="../media/image102.svg"/><Relationship Id="rId2" Type="http://schemas.openxmlformats.org/officeDocument/2006/relationships/notesSlide" Target="../notesSlides/notesSlide18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3.xml.rels><?xml version="1.0" encoding="UTF-8" standalone="yes"?>
<Relationships xmlns="http://schemas.openxmlformats.org/package/2006/relationships"><Relationship Id="rId3" Type="http://schemas.openxmlformats.org/officeDocument/2006/relationships/image" Target="../media/image240.png"/><Relationship Id="rId7" Type="http://schemas.openxmlformats.org/officeDocument/2006/relationships/image" Target="../media/image102.svg"/><Relationship Id="rId2" Type="http://schemas.openxmlformats.org/officeDocument/2006/relationships/notesSlide" Target="../notesSlides/notesSlide181.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4.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82.xml"/><Relationship Id="rId1" Type="http://schemas.openxmlformats.org/officeDocument/2006/relationships/slideLayout" Target="../slideLayouts/slideLayout7.xml"/><Relationship Id="rId6" Type="http://schemas.openxmlformats.org/officeDocument/2006/relationships/image" Target="../media/image241.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83.xml"/><Relationship Id="rId1" Type="http://schemas.openxmlformats.org/officeDocument/2006/relationships/slideLayout" Target="../slideLayouts/slideLayout7.xml"/><Relationship Id="rId6" Type="http://schemas.openxmlformats.org/officeDocument/2006/relationships/image" Target="../media/image242.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84.xml"/><Relationship Id="rId1" Type="http://schemas.openxmlformats.org/officeDocument/2006/relationships/slideLayout" Target="../slideLayouts/slideLayout7.xml"/><Relationship Id="rId6" Type="http://schemas.openxmlformats.org/officeDocument/2006/relationships/image" Target="../media/image243.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8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98.xml.rels><?xml version="1.0" encoding="UTF-8" standalone="yes"?>
<Relationships xmlns="http://schemas.openxmlformats.org/package/2006/relationships"><Relationship Id="rId3" Type="http://schemas.openxmlformats.org/officeDocument/2006/relationships/image" Target="../media/image244.png"/><Relationship Id="rId7" Type="http://schemas.openxmlformats.org/officeDocument/2006/relationships/image" Target="../media/image102.svg"/><Relationship Id="rId2" Type="http://schemas.openxmlformats.org/officeDocument/2006/relationships/notesSlide" Target="../notesSlides/notesSlide186.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9.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18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github.com/hfleitas/gamechanger"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0.xml.rels><?xml version="1.0" encoding="UTF-8" standalone="yes"?>
<Relationships xmlns="http://schemas.openxmlformats.org/package/2006/relationships"><Relationship Id="rId3" Type="http://schemas.openxmlformats.org/officeDocument/2006/relationships/image" Target="../media/image246.png"/><Relationship Id="rId7" Type="http://schemas.openxmlformats.org/officeDocument/2006/relationships/image" Target="../media/image102.svg"/><Relationship Id="rId2" Type="http://schemas.openxmlformats.org/officeDocument/2006/relationships/notesSlide" Target="../notesSlides/notesSlide188.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1.xml.rels><?xml version="1.0" encoding="UTF-8" standalone="yes"?>
<Relationships xmlns="http://schemas.openxmlformats.org/package/2006/relationships"><Relationship Id="rId3" Type="http://schemas.openxmlformats.org/officeDocument/2006/relationships/image" Target="../media/image247.png"/><Relationship Id="rId7" Type="http://schemas.openxmlformats.org/officeDocument/2006/relationships/image" Target="../media/image102.svg"/><Relationship Id="rId2" Type="http://schemas.openxmlformats.org/officeDocument/2006/relationships/notesSlide" Target="../notesSlides/notesSlide189.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2.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19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3.xml.rels><?xml version="1.0" encoding="UTF-8" standalone="yes"?>
<Relationships xmlns="http://schemas.openxmlformats.org/package/2006/relationships"><Relationship Id="rId3" Type="http://schemas.openxmlformats.org/officeDocument/2006/relationships/image" Target="../media/image249.png"/><Relationship Id="rId7" Type="http://schemas.openxmlformats.org/officeDocument/2006/relationships/image" Target="../media/image5.png"/><Relationship Id="rId2" Type="http://schemas.openxmlformats.org/officeDocument/2006/relationships/notesSlide" Target="../notesSlides/notesSlide191.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102.svg"/><Relationship Id="rId4" Type="http://schemas.openxmlformats.org/officeDocument/2006/relationships/image" Target="../media/image101.png"/></Relationships>
</file>

<file path=ppt/slides/_rels/slide204.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9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5.xml.rels><?xml version="1.0" encoding="UTF-8" standalone="yes"?>
<Relationships xmlns="http://schemas.openxmlformats.org/package/2006/relationships"><Relationship Id="rId3" Type="http://schemas.openxmlformats.org/officeDocument/2006/relationships/image" Target="../media/image251.png"/><Relationship Id="rId7" Type="http://schemas.openxmlformats.org/officeDocument/2006/relationships/image" Target="../media/image102.svg"/><Relationship Id="rId2" Type="http://schemas.openxmlformats.org/officeDocument/2006/relationships/notesSlide" Target="../notesSlides/notesSlide193.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6.xml.rels><?xml version="1.0" encoding="UTF-8" standalone="yes"?>
<Relationships xmlns="http://schemas.openxmlformats.org/package/2006/relationships"><Relationship Id="rId3" Type="http://schemas.openxmlformats.org/officeDocument/2006/relationships/image" Target="../media/image252.png"/><Relationship Id="rId7" Type="http://schemas.openxmlformats.org/officeDocument/2006/relationships/image" Target="../media/image102.svg"/><Relationship Id="rId2" Type="http://schemas.openxmlformats.org/officeDocument/2006/relationships/notesSlide" Target="../notesSlides/notesSlide194.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7.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195.xml"/><Relationship Id="rId1" Type="http://schemas.openxmlformats.org/officeDocument/2006/relationships/slideLayout" Target="../slideLayouts/slideLayout7.xml"/><Relationship Id="rId6" Type="http://schemas.openxmlformats.org/officeDocument/2006/relationships/image" Target="../media/image25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8.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96.xml"/><Relationship Id="rId1" Type="http://schemas.openxmlformats.org/officeDocument/2006/relationships/slideLayout" Target="../slideLayouts/slideLayout7.xml"/><Relationship Id="rId6" Type="http://schemas.openxmlformats.org/officeDocument/2006/relationships/image" Target="../media/image25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9.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197.xml"/><Relationship Id="rId1" Type="http://schemas.openxmlformats.org/officeDocument/2006/relationships/slideLayout" Target="../slideLayouts/slideLayout7.xml"/><Relationship Id="rId6" Type="http://schemas.openxmlformats.org/officeDocument/2006/relationships/image" Target="../media/image25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42.png"/><Relationship Id="rId4" Type="http://schemas.openxmlformats.org/officeDocument/2006/relationships/image" Target="../media/image41.png"/></Relationships>
</file>

<file path=ppt/slides/_rels/slide210.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198.xml"/><Relationship Id="rId1" Type="http://schemas.openxmlformats.org/officeDocument/2006/relationships/slideLayout" Target="../slideLayouts/slideLayout7.xml"/><Relationship Id="rId6" Type="http://schemas.openxmlformats.org/officeDocument/2006/relationships/image" Target="../media/image26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1.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99.xml"/><Relationship Id="rId1" Type="http://schemas.openxmlformats.org/officeDocument/2006/relationships/slideLayout" Target="../slideLayouts/slideLayout7.xml"/><Relationship Id="rId6" Type="http://schemas.openxmlformats.org/officeDocument/2006/relationships/image" Target="../media/image262.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2.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200.xml"/><Relationship Id="rId1" Type="http://schemas.openxmlformats.org/officeDocument/2006/relationships/slideLayout" Target="../slideLayouts/slideLayout7.xml"/><Relationship Id="rId6" Type="http://schemas.openxmlformats.org/officeDocument/2006/relationships/image" Target="../media/image26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3.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201.xml"/><Relationship Id="rId1" Type="http://schemas.openxmlformats.org/officeDocument/2006/relationships/slideLayout" Target="../slideLayouts/slideLayout7.xml"/><Relationship Id="rId6" Type="http://schemas.openxmlformats.org/officeDocument/2006/relationships/image" Target="../media/image26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4.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202.xml"/><Relationship Id="rId1" Type="http://schemas.openxmlformats.org/officeDocument/2006/relationships/slideLayout" Target="../slideLayouts/slideLayout7.xml"/><Relationship Id="rId6" Type="http://schemas.openxmlformats.org/officeDocument/2006/relationships/image" Target="../media/image26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5.xml.rels><?xml version="1.0" encoding="UTF-8" standalone="yes"?>
<Relationships xmlns="http://schemas.openxmlformats.org/package/2006/relationships"><Relationship Id="rId8" Type="http://schemas.openxmlformats.org/officeDocument/2006/relationships/image" Target="../media/image102.svg"/><Relationship Id="rId3" Type="http://schemas.openxmlformats.org/officeDocument/2006/relationships/image" Target="../media/image269.png"/><Relationship Id="rId7" Type="http://schemas.openxmlformats.org/officeDocument/2006/relationships/image" Target="../media/image101.png"/><Relationship Id="rId2" Type="http://schemas.openxmlformats.org/officeDocument/2006/relationships/notesSlide" Target="../notesSlides/notesSlide20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70.png"/></Relationships>
</file>

<file path=ppt/slides/_rels/slide216.xml.rels><?xml version="1.0" encoding="UTF-8" standalone="yes"?>
<Relationships xmlns="http://schemas.openxmlformats.org/package/2006/relationships"><Relationship Id="rId8" Type="http://schemas.openxmlformats.org/officeDocument/2006/relationships/image" Target="../media/image102.svg"/><Relationship Id="rId3" Type="http://schemas.openxmlformats.org/officeDocument/2006/relationships/image" Target="../media/image271.png"/><Relationship Id="rId7" Type="http://schemas.openxmlformats.org/officeDocument/2006/relationships/image" Target="../media/image101.png"/><Relationship Id="rId2" Type="http://schemas.openxmlformats.org/officeDocument/2006/relationships/notesSlide" Target="../notesSlides/notesSlide20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72.png"/><Relationship Id="rId9" Type="http://schemas.openxmlformats.org/officeDocument/2006/relationships/image" Target="../media/image273.png"/></Relationships>
</file>

<file path=ppt/slides/_rels/slide217.xml.rels><?xml version="1.0" encoding="UTF-8" standalone="yes"?>
<Relationships xmlns="http://schemas.openxmlformats.org/package/2006/relationships"><Relationship Id="rId8" Type="http://schemas.openxmlformats.org/officeDocument/2006/relationships/image" Target="../media/image275.png"/><Relationship Id="rId3" Type="http://schemas.openxmlformats.org/officeDocument/2006/relationships/image" Target="../media/image274.png"/><Relationship Id="rId7" Type="http://schemas.openxmlformats.org/officeDocument/2006/relationships/image" Target="../media/image102.svg"/><Relationship Id="rId2" Type="http://schemas.openxmlformats.org/officeDocument/2006/relationships/notesSlide" Target="../notesSlides/notesSlide205.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8.xml.rels><?xml version="1.0" encoding="UTF-8" standalone="yes"?>
<Relationships xmlns="http://schemas.openxmlformats.org/package/2006/relationships"><Relationship Id="rId8" Type="http://schemas.openxmlformats.org/officeDocument/2006/relationships/image" Target="../media/image102.svg"/><Relationship Id="rId3" Type="http://schemas.openxmlformats.org/officeDocument/2006/relationships/image" Target="../media/image276.png"/><Relationship Id="rId7" Type="http://schemas.openxmlformats.org/officeDocument/2006/relationships/image" Target="../media/image101.png"/><Relationship Id="rId2" Type="http://schemas.openxmlformats.org/officeDocument/2006/relationships/notesSlide" Target="../notesSlides/notesSlide20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72.png"/></Relationships>
</file>

<file path=ppt/slides/_rels/slide219.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207.xml"/><Relationship Id="rId1" Type="http://schemas.openxmlformats.org/officeDocument/2006/relationships/slideLayout" Target="../slideLayouts/slideLayout7.xml"/><Relationship Id="rId6" Type="http://schemas.openxmlformats.org/officeDocument/2006/relationships/image" Target="../media/image27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13.svg"/><Relationship Id="rId4" Type="http://schemas.openxmlformats.org/officeDocument/2006/relationships/image" Target="../media/image112.png"/></Relationships>
</file>

<file path=ppt/slides/_rels/slide221.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20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0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3.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21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4.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21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5.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21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6.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21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7.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21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8.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21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9.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21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0.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21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1.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21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2.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1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3.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22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4.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22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5.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22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6.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22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7.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22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8.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22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9.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22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40.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22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41.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22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4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2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43.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23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44.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hyperlink" Target="http://fleitasarts.com/" TargetMode="External"/><Relationship Id="rId7" Type="http://schemas.openxmlformats.org/officeDocument/2006/relationships/image" Target="../media/image203.png"/><Relationship Id="rId2" Type="http://schemas.openxmlformats.org/officeDocument/2006/relationships/notesSlide" Target="../notesSlides/notesSlide231.xml"/><Relationship Id="rId1" Type="http://schemas.openxmlformats.org/officeDocument/2006/relationships/slideLayout" Target="../slideLayouts/slideLayout7.xml"/><Relationship Id="rId6" Type="http://schemas.openxmlformats.org/officeDocument/2006/relationships/image" Target="../media/image303.png"/><Relationship Id="rId5" Type="http://schemas.openxmlformats.org/officeDocument/2006/relationships/image" Target="../media/image302.png"/><Relationship Id="rId4" Type="http://schemas.openxmlformats.org/officeDocument/2006/relationships/image" Target="../media/image5.png"/></Relationships>
</file>

<file path=ppt/slides/_rels/slide24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3.png"/><Relationship Id="rId7" Type="http://schemas.openxmlformats.org/officeDocument/2006/relationships/hyperlink" Target="http://fleitasarts.com/" TargetMode="External"/><Relationship Id="rId2" Type="http://schemas.openxmlformats.org/officeDocument/2006/relationships/notesSlide" Target="../notesSlides/notesSlide232.xml"/><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microsoft.com/office/2007/relationships/hdphoto" Target="../media/hdphoto4.wdp"/></Relationships>
</file>

<file path=ppt/slides/_rels/slide246.xml.rels><?xml version="1.0" encoding="UTF-8" standalone="yes"?>
<Relationships xmlns="http://schemas.openxmlformats.org/package/2006/relationships"><Relationship Id="rId8" Type="http://schemas.openxmlformats.org/officeDocument/2006/relationships/hyperlink" Target="https://dba2o.wordpress.com/" TargetMode="External"/><Relationship Id="rId13" Type="http://schemas.openxmlformats.org/officeDocument/2006/relationships/hyperlink" Target="https://youtu.be/rcrubFa8758" TargetMode="External"/><Relationship Id="rId18" Type="http://schemas.openxmlformats.org/officeDocument/2006/relationships/hyperlink" Target="https://docs.microsoft.com/powerapps/maker/canvas-apps/webinars-listing" TargetMode="External"/><Relationship Id="rId3" Type="http://schemas.openxmlformats.org/officeDocument/2006/relationships/image" Target="../media/image4.jpeg"/><Relationship Id="rId7" Type="http://schemas.openxmlformats.org/officeDocument/2006/relationships/image" Target="../media/image27.svg"/><Relationship Id="rId12" Type="http://schemas.openxmlformats.org/officeDocument/2006/relationships/hyperlink" Target="https://docs.microsoft.com/powerapps/maker/canvas-apps/add-scrolling-screen" TargetMode="External"/><Relationship Id="rId17" Type="http://schemas.openxmlformats.org/officeDocument/2006/relationships/hyperlink" Target="https://docs.microsoft.com/powerapps/maker/canvas-apps/open-and-run-a-sample-app" TargetMode="External"/><Relationship Id="rId2" Type="http://schemas.openxmlformats.org/officeDocument/2006/relationships/notesSlide" Target="../notesSlides/notesSlide233.xml"/><Relationship Id="rId16" Type="http://schemas.openxmlformats.org/officeDocument/2006/relationships/hyperlink" Target="https://docs.microsoft.com/power-bi/service-cortana-intro" TargetMode="External"/><Relationship Id="rId1" Type="http://schemas.openxmlformats.org/officeDocument/2006/relationships/slideLayout" Target="../slideLayouts/slideLayout38.xml"/><Relationship Id="rId6" Type="http://schemas.openxmlformats.org/officeDocument/2006/relationships/image" Target="../media/image26.png"/><Relationship Id="rId11" Type="http://schemas.openxmlformats.org/officeDocument/2006/relationships/hyperlink" Target="https://youtu.be/swpjfIyXCNA" TargetMode="External"/><Relationship Id="rId5" Type="http://schemas.openxmlformats.org/officeDocument/2006/relationships/image" Target="../media/image5.png"/><Relationship Id="rId15" Type="http://schemas.openxmlformats.org/officeDocument/2006/relationships/hyperlink" Target="https://powerusers.microsoft.com/t5/General-Discussion/image-in-a-circle/m-p/9124#M4007" TargetMode="External"/><Relationship Id="rId10" Type="http://schemas.openxmlformats.org/officeDocument/2006/relationships/hyperlink" Target="https://docs.microsoft.com/power-platform/admin/pricing-billing-skus" TargetMode="External"/><Relationship Id="rId19" Type="http://schemas.openxmlformats.org/officeDocument/2006/relationships/hyperlink" Target="https://go.microsoft.com/fwlink/?LinkId=2005303&amp;clcid=0x409" TargetMode="External"/><Relationship Id="rId4" Type="http://schemas.openxmlformats.org/officeDocument/2006/relationships/hyperlink" Target="http://fleitasarts.com/" TargetMode="External"/><Relationship Id="rId9" Type="http://schemas.openxmlformats.org/officeDocument/2006/relationships/hyperlink" Target="https://docs.microsoft.com/learn/browse/?products=power-platform" TargetMode="External"/><Relationship Id="rId14" Type="http://schemas.openxmlformats.org/officeDocument/2006/relationships/hyperlink" Target="https://youtu.be/SaDEVOgOlYY" TargetMode="External"/></Relationships>
</file>

<file path=ppt/slides/_rels/slide247.xml.rels><?xml version="1.0" encoding="UTF-8" standalone="yes"?>
<Relationships xmlns="http://schemas.openxmlformats.org/package/2006/relationships"><Relationship Id="rId8" Type="http://schemas.openxmlformats.org/officeDocument/2006/relationships/image" Target="../media/image305.png"/><Relationship Id="rId3" Type="http://schemas.openxmlformats.org/officeDocument/2006/relationships/hyperlink" Target="http://fleitasarts.com/" TargetMode="External"/><Relationship Id="rId7" Type="http://schemas.openxmlformats.org/officeDocument/2006/relationships/image" Target="../media/image203.png"/><Relationship Id="rId2" Type="http://schemas.openxmlformats.org/officeDocument/2006/relationships/notesSlide" Target="../notesSlides/notesSlide234.xml"/><Relationship Id="rId1" Type="http://schemas.openxmlformats.org/officeDocument/2006/relationships/slideLayout" Target="../slideLayouts/slideLayout7.xml"/><Relationship Id="rId6" Type="http://schemas.openxmlformats.org/officeDocument/2006/relationships/image" Target="../media/image303.png"/><Relationship Id="rId5" Type="http://schemas.openxmlformats.org/officeDocument/2006/relationships/image" Target="../media/image302.png"/><Relationship Id="rId4" Type="http://schemas.openxmlformats.org/officeDocument/2006/relationships/image" Target="../media/image5.png"/></Relationships>
</file>

<file path=ppt/slides/_rels/slide24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235.xml"/><Relationship Id="rId1" Type="http://schemas.openxmlformats.org/officeDocument/2006/relationships/slideLayout" Target="../slideLayouts/slideLayout47.xml"/><Relationship Id="rId6" Type="http://schemas.openxmlformats.org/officeDocument/2006/relationships/image" Target="../media/image306.png"/><Relationship Id="rId5" Type="http://schemas.openxmlformats.org/officeDocument/2006/relationships/hyperlink" Target="http://atlanticbb.com/" TargetMode="External"/><Relationship Id="rId4" Type="http://schemas.openxmlformats.org/officeDocument/2006/relationships/image" Target="../media/image5.png"/></Relationships>
</file>

<file path=ppt/slides/_rels/slide24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3.png"/><Relationship Id="rId7" Type="http://schemas.openxmlformats.org/officeDocument/2006/relationships/hyperlink" Target="http://fleitasarts.com/" TargetMode="External"/><Relationship Id="rId2" Type="http://schemas.openxmlformats.org/officeDocument/2006/relationships/notesSlide" Target="../notesSlides/notesSlide236.xml"/><Relationship Id="rId1" Type="http://schemas.openxmlformats.org/officeDocument/2006/relationships/slideLayout" Target="../slideLayouts/slideLayout47.xml"/><Relationship Id="rId6" Type="http://schemas.openxmlformats.org/officeDocument/2006/relationships/hyperlink" Target="http://bit.ly/2GPsPMr" TargetMode="External"/><Relationship Id="rId5" Type="http://schemas.openxmlformats.org/officeDocument/2006/relationships/image" Target="../media/image14.png"/><Relationship Id="rId4" Type="http://schemas.microsoft.com/office/2007/relationships/hdphoto" Target="../media/hdphoto4.wdp"/></Relationships>
</file>

<file path=ppt/slides/_rels/slide25.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image" Target="../media/image53.png"/><Relationship Id="rId11" Type="http://schemas.openxmlformats.org/officeDocument/2006/relationships/image" Target="../media/image58.jpeg"/><Relationship Id="rId5" Type="http://schemas.openxmlformats.org/officeDocument/2006/relationships/image" Target="../media/image52.gif"/><Relationship Id="rId15" Type="http://schemas.openxmlformats.org/officeDocument/2006/relationships/image" Target="../media/image5.png"/><Relationship Id="rId10" Type="http://schemas.openxmlformats.org/officeDocument/2006/relationships/image" Target="../media/image57.jpe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hyperlink" Target="http://fleitasarts.com/" TargetMode="External"/></Relationships>
</file>

<file path=ppt/slides/_rels/slide250.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png"/><Relationship Id="rId3" Type="http://schemas.openxmlformats.org/officeDocument/2006/relationships/image" Target="../media/image13.png"/><Relationship Id="rId7" Type="http://schemas.openxmlformats.org/officeDocument/2006/relationships/hyperlink" Target="https://twitter.com/hiramfleitas" TargetMode="External"/><Relationship Id="rId12" Type="http://schemas.openxmlformats.org/officeDocument/2006/relationships/hyperlink" Target="https://github.com/hfleitas" TargetMode="External"/><Relationship Id="rId17" Type="http://schemas.openxmlformats.org/officeDocument/2006/relationships/image" Target="../media/image5.png"/><Relationship Id="rId2" Type="http://schemas.openxmlformats.org/officeDocument/2006/relationships/notesSlide" Target="../notesSlides/notesSlide237.xml"/><Relationship Id="rId16" Type="http://schemas.openxmlformats.org/officeDocument/2006/relationships/hyperlink" Target="mailto:hiram@fleitasarts.com?subject=Power%20Platform%20-%20Game%20Changer" TargetMode="External"/><Relationship Id="rId1" Type="http://schemas.openxmlformats.org/officeDocument/2006/relationships/slideLayout" Target="../slideLayouts/slideLayout38.xml"/><Relationship Id="rId6" Type="http://schemas.microsoft.com/office/2007/relationships/hdphoto" Target="../media/hdphoto5.wdp"/><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hyperlink" Target="https://linkedin.com/in/hiramfleitas" TargetMode="External"/><Relationship Id="rId10" Type="http://schemas.openxmlformats.org/officeDocument/2006/relationships/image" Target="../media/image20.png"/><Relationship Id="rId4" Type="http://schemas.microsoft.com/office/2007/relationships/hdphoto" Target="../media/hdphoto4.wdp"/><Relationship Id="rId9" Type="http://schemas.openxmlformats.org/officeDocument/2006/relationships/image" Target="../media/image19.png"/><Relationship Id="rId14" Type="http://schemas.openxmlformats.org/officeDocument/2006/relationships/hyperlink" Target="http://fleitasarts.com/" TargetMode="External"/></Relationships>
</file>

<file path=ppt/slides/_rels/slide251.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23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62.gif"/><Relationship Id="rId5" Type="http://schemas.openxmlformats.org/officeDocument/2006/relationships/hyperlink" Target="https://go.microsoft.com/fwlink/?LinkId=2083007&amp;clcid=0x409" TargetMode="External"/><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hyperlink" Target="https://www.gartner.com/doc/reprints?id=1-57IQ201&amp;ct=180717&amp;st=sb"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info.microsoft.com/ww-landing-gartner-mq-bi-analytics-2019.html?LCID=EN-US" TargetMode="External"/><Relationship Id="rId7"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65.jpeg"/><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66.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8.svg"/></Relationships>
</file>

<file path=ppt/slides/_rels/slide30.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67.jpeg"/></Relationships>
</file>

<file path=ppt/slides/_rels/slide31.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68.jpeg"/></Relationships>
</file>

<file path=ppt/slides/_rels/slide32.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69.jpeg"/></Relationships>
</file>

<file path=ppt/slides/_rels/slide33.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70.jpeg"/></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3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49.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87.svg"/><Relationship Id="rId4" Type="http://schemas.openxmlformats.org/officeDocument/2006/relationships/image" Target="../media/image8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2.wdp"/></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87.svg"/><Relationship Id="rId4" Type="http://schemas.openxmlformats.org/officeDocument/2006/relationships/image" Target="../media/image86.png"/></Relationships>
</file>

<file path=ppt/slides/_rels/slide5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3.wdp"/></Relationships>
</file>

<file path=ppt/slides/_rels/slide6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5.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102.svg"/><Relationship Id="rId4" Type="http://schemas.openxmlformats.org/officeDocument/2006/relationships/image" Target="../media/image101.png"/></Relationships>
</file>

<file path=ppt/slides/_rels/slide6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106.png"/></Relationships>
</file>

<file path=ppt/slides/_rels/slide6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109.png"/></Relationships>
</file>

<file path=ppt/slides/_rels/slide6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app.powerbi.com/view?r=eyJrIjoiOGUyZTUwNTMtODEyOS00ODdlLThjZGQtZWIxY2FlNmExZmZkIiwidCI6IjgwMGQ0NzJjLTgyODgtNGYyNy04OTc4LWY3MjZhN2EzZDFmMCIsImMiOjF9" TargetMode="External"/><Relationship Id="rId3" Type="http://schemas.openxmlformats.org/officeDocument/2006/relationships/hyperlink" Target="https://dba2o.wordpress.com/letsworktogether/" TargetMode="External"/><Relationship Id="rId7" Type="http://schemas.openxmlformats.org/officeDocument/2006/relationships/hyperlink" Target="https://sweetlou.azurewebsites.net/" TargetMode="External"/><Relationship Id="rId2" Type="http://schemas.openxmlformats.org/officeDocument/2006/relationships/image" Target="../media/image12.png"/><Relationship Id="rId1" Type="http://schemas.openxmlformats.org/officeDocument/2006/relationships/slideLayout" Target="../slideLayouts/slideLayout37.xml"/><Relationship Id="rId6" Type="http://schemas.openxmlformats.org/officeDocument/2006/relationships/hyperlink" Target="https://dba2o.wordpress.com/training/" TargetMode="External"/><Relationship Id="rId11" Type="http://schemas.openxmlformats.org/officeDocument/2006/relationships/image" Target="../media/image5.png"/><Relationship Id="rId5" Type="http://schemas.openxmlformats.org/officeDocument/2006/relationships/hyperlink" Target="https://www.linkedin.com/in/hiramfleitas" TargetMode="External"/><Relationship Id="rId10" Type="http://schemas.openxmlformats.org/officeDocument/2006/relationships/hyperlink" Target="http://fleitasarts.com/" TargetMode="External"/><Relationship Id="rId4" Type="http://schemas.openxmlformats.org/officeDocument/2006/relationships/hyperlink" Target="https://dba2o.wordpress.com/contact/" TargetMode="External"/><Relationship Id="rId9" Type="http://schemas.openxmlformats.org/officeDocument/2006/relationships/hyperlink" Target="https://dba2o.wordpress.com/"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13.svg"/><Relationship Id="rId4" Type="http://schemas.openxmlformats.org/officeDocument/2006/relationships/image" Target="../media/image112.png"/></Relationships>
</file>

<file path=ppt/slides/_rels/slide7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115.png"/><Relationship Id="rId4" Type="http://schemas.openxmlformats.org/officeDocument/2006/relationships/image" Target="../media/image5.png"/></Relationships>
</file>

<file path=ppt/slides/_rels/slide7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3.png"/><Relationship Id="rId7" Type="http://schemas.openxmlformats.org/officeDocument/2006/relationships/hyperlink" Target="http://fleitasarts.com/" TargetMode="External"/><Relationship Id="rId2" Type="http://schemas.openxmlformats.org/officeDocument/2006/relationships/notesSlide" Target="../notesSlides/notesSlide5.xml"/><Relationship Id="rId1" Type="http://schemas.openxmlformats.org/officeDocument/2006/relationships/slideLayout" Target="../slideLayouts/slideLayout47.xml"/><Relationship Id="rId6" Type="http://schemas.openxmlformats.org/officeDocument/2006/relationships/hyperlink" Target="http://bit.ly/2GPsPMr" TargetMode="External"/><Relationship Id="rId5" Type="http://schemas.openxmlformats.org/officeDocument/2006/relationships/image" Target="../media/image14.png"/><Relationship Id="rId4" Type="http://schemas.microsoft.com/office/2007/relationships/hdphoto" Target="../media/hdphoto4.wdp"/></Relationships>
</file>

<file path=ppt/slides/_rels/slide8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02.svg"/><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twitter.com/hiramfleitas" TargetMode="External"/><Relationship Id="rId13" Type="http://schemas.openxmlformats.org/officeDocument/2006/relationships/hyperlink" Target="https://github.com/hfleitas" TargetMode="External"/><Relationship Id="rId18" Type="http://schemas.openxmlformats.org/officeDocument/2006/relationships/image" Target="../media/image23.png"/><Relationship Id="rId3" Type="http://schemas.openxmlformats.org/officeDocument/2006/relationships/image" Target="../media/image15.png"/><Relationship Id="rId21" Type="http://schemas.openxmlformats.org/officeDocument/2006/relationships/hyperlink" Target="https://www.youracclaim.com/badges/2fd395ad-63be-4937-a260-d6d8867f308d/public_url" TargetMode="External"/><Relationship Id="rId7" Type="http://schemas.openxmlformats.org/officeDocument/2006/relationships/image" Target="../media/image17.png"/><Relationship Id="rId12" Type="http://schemas.openxmlformats.org/officeDocument/2006/relationships/image" Target="../media/image21.png"/><Relationship Id="rId17" Type="http://schemas.openxmlformats.org/officeDocument/2006/relationships/hyperlink" Target="https://www.youracclaim.com/badges/e3f7a3c5-f503-4198-aa43-d28627c6625e/public_url" TargetMode="External"/><Relationship Id="rId2" Type="http://schemas.openxmlformats.org/officeDocument/2006/relationships/notesSlide" Target="../notesSlides/notesSlide6.xml"/><Relationship Id="rId16" Type="http://schemas.openxmlformats.org/officeDocument/2006/relationships/hyperlink" Target="mailto:hiram@fleitasarts.com?subject=Power%20Platform%20-%20Game%20Changer" TargetMode="External"/><Relationship Id="rId20" Type="http://schemas.openxmlformats.org/officeDocument/2006/relationships/image" Target="../media/image24.png"/><Relationship Id="rId1" Type="http://schemas.openxmlformats.org/officeDocument/2006/relationships/slideLayout" Target="../slideLayouts/slideLayout38.xml"/><Relationship Id="rId6" Type="http://schemas.openxmlformats.org/officeDocument/2006/relationships/image" Target="../media/image16.png"/><Relationship Id="rId11" Type="http://schemas.openxmlformats.org/officeDocument/2006/relationships/image" Target="../media/image20.png"/><Relationship Id="rId5" Type="http://schemas.openxmlformats.org/officeDocument/2006/relationships/hyperlink" Target="http://fleitasarts.com/" TargetMode="External"/><Relationship Id="rId15" Type="http://schemas.openxmlformats.org/officeDocument/2006/relationships/hyperlink" Target="https://linkedin.com/in/hiramfleitas" TargetMode="External"/><Relationship Id="rId23" Type="http://schemas.openxmlformats.org/officeDocument/2006/relationships/image" Target="../media/image5.png"/><Relationship Id="rId10" Type="http://schemas.openxmlformats.org/officeDocument/2006/relationships/image" Target="../media/image19.png"/><Relationship Id="rId19" Type="http://schemas.openxmlformats.org/officeDocument/2006/relationships/hyperlink" Target="https://www.youracclaim.com/badges/776f54a0-8309-4fb5-ba7f-865e1f928b37/public_url" TargetMode="External"/><Relationship Id="rId4" Type="http://schemas.microsoft.com/office/2007/relationships/hdphoto" Target="../media/hdphoto5.wdp"/><Relationship Id="rId9" Type="http://schemas.openxmlformats.org/officeDocument/2006/relationships/image" Target="../media/image18.png"/><Relationship Id="rId14" Type="http://schemas.openxmlformats.org/officeDocument/2006/relationships/image" Target="../media/image22.png"/><Relationship Id="rId22" Type="http://schemas.openxmlformats.org/officeDocument/2006/relationships/image" Target="../media/image25.png"/></Relationships>
</file>

<file path=ppt/slides/_rels/slide9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9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9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9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9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148" name="Picture 4" descr="https://img-prod-cms-rt-microsoft-com.akamaized.net/cms/api/am/imageFileData/RE2x0JM?ver=a32f&amp;q=90&amp;m=6&amp;h=600&amp;w=1600&amp;b=%23FFFFFFFF&amp;l=f&amp;o=t&amp;aim=true">
            <a:extLst>
              <a:ext uri="{FF2B5EF4-FFF2-40B4-BE49-F238E27FC236}">
                <a16:creationId xmlns:a16="http://schemas.microsoft.com/office/drawing/2014/main" id="{1F088168-ABDF-49A8-BBD2-2CE55837EC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97" r="17010"/>
          <a:stretch/>
        </p:blipFill>
        <p:spPr bwMode="auto">
          <a:xfrm>
            <a:off x="0" y="-28320"/>
            <a:ext cx="12192000" cy="6886320"/>
          </a:xfrm>
          <a:prstGeom prst="rect">
            <a:avLst/>
          </a:prstGeom>
          <a:noFill/>
          <a:extLst>
            <a:ext uri="{909E8E84-426E-40DD-AFC4-6F175D3DCCD1}">
              <a14:hiddenFill xmlns:a14="http://schemas.microsoft.com/office/drawing/2010/main">
                <a:solidFill>
                  <a:srgbClr val="FFFFFF"/>
                </a:solidFill>
              </a14:hiddenFill>
            </a:ext>
          </a:extLst>
        </p:spPr>
      </p:pic>
      <p:sp>
        <p:nvSpPr>
          <p:cNvPr id="26" name="Parallelogram 1">
            <a:extLst>
              <a:ext uri="{FF2B5EF4-FFF2-40B4-BE49-F238E27FC236}">
                <a16:creationId xmlns:a16="http://schemas.microsoft.com/office/drawing/2014/main" id="{B7080350-FA62-48BA-8AC1-5A2653191B8C}"/>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7" name="Rectangle 16">
            <a:hlinkClick r:id="rId4"/>
            <a:extLst>
              <a:ext uri="{FF2B5EF4-FFF2-40B4-BE49-F238E27FC236}">
                <a16:creationId xmlns:a16="http://schemas.microsoft.com/office/drawing/2014/main" id="{29917896-A718-4AE9-9F1B-9C1820E9E7AC}"/>
              </a:ext>
            </a:extLst>
          </p:cNvPr>
          <p:cNvSpPr/>
          <p:nvPr/>
        </p:nvSpPr>
        <p:spPr>
          <a:xfrm>
            <a:off x="478125" y="6263013"/>
            <a:ext cx="3665249"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4" name="Text Placeholder 9">
            <a:extLst>
              <a:ext uri="{FF2B5EF4-FFF2-40B4-BE49-F238E27FC236}">
                <a16:creationId xmlns:a16="http://schemas.microsoft.com/office/drawing/2014/main" id="{D61A76D3-7994-43AF-BEE6-901804759BC6}"/>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SQL Saturday 864</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South Florida, United Sates</a:t>
            </a:r>
          </a:p>
        </p:txBody>
      </p:sp>
      <p:sp>
        <p:nvSpPr>
          <p:cNvPr id="25" name="Text Placeholder 9">
            <a:extLst>
              <a:ext uri="{FF2B5EF4-FFF2-40B4-BE49-F238E27FC236}">
                <a16:creationId xmlns:a16="http://schemas.microsoft.com/office/drawing/2014/main" id="{23DAB258-8384-4724-A776-8DD8249C7D7F}"/>
              </a:ext>
            </a:extLst>
          </p:cNvPr>
          <p:cNvSpPr txBox="1">
            <a:spLocks/>
          </p:cNvSpPr>
          <p:nvPr/>
        </p:nvSpPr>
        <p:spPr>
          <a:xfrm>
            <a:off x="478126" y="2667886"/>
            <a:ext cx="5617874" cy="1953389"/>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defRPr/>
            </a:pPr>
            <a:r>
              <a:rPr lang="en-US" sz="2800" dirty="0"/>
              <a:t>June 8, 2019</a:t>
            </a:r>
          </a:p>
        </p:txBody>
      </p:sp>
      <p:pic>
        <p:nvPicPr>
          <p:cNvPr id="13" name="Picture 12" descr="A close up of a logo&#10;&#10;Description generated with very high confidence">
            <a:hlinkClick r:id="rId5"/>
            <a:extLst>
              <a:ext uri="{FF2B5EF4-FFF2-40B4-BE49-F238E27FC236}">
                <a16:creationId xmlns:a16="http://schemas.microsoft.com/office/drawing/2014/main" id="{146FB63D-A309-4C75-9E18-04A42D2A02E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8" name="Text Placeholder 6">
            <a:extLst>
              <a:ext uri="{FF2B5EF4-FFF2-40B4-BE49-F238E27FC236}">
                <a16:creationId xmlns:a16="http://schemas.microsoft.com/office/drawing/2014/main" id="{F58D876F-D5EE-4405-878E-66954C39C6E2}"/>
              </a:ext>
            </a:extLst>
          </p:cNvPr>
          <p:cNvSpPr txBox="1">
            <a:spLocks/>
          </p:cNvSpPr>
          <p:nvPr/>
        </p:nvSpPr>
        <p:spPr>
          <a:xfrm>
            <a:off x="478126" y="5617273"/>
            <a:ext cx="6028267" cy="952650"/>
          </a:xfrm>
          <a:prstGeom prst="rect">
            <a:avLst/>
          </a:prstGeom>
        </p:spPr>
        <p:txBody>
          <a:bodyPr vert="horz" lIns="91440" tIns="45720" rIns="91440" bIns="45720" rtlCol="0">
            <a:noAutofit/>
          </a:bodyPr>
          <a:lstStyle>
            <a:lvl1pPr marL="0" indent="0" algn="l" defTabSz="609585" rtl="0" eaLnBrk="1" latinLnBrk="0" hangingPunct="1">
              <a:lnSpc>
                <a:spcPct val="100000"/>
              </a:lnSpc>
              <a:spcBef>
                <a:spcPts val="0"/>
              </a:spcBef>
              <a:spcAft>
                <a:spcPts val="0"/>
              </a:spcAft>
              <a:buClr>
                <a:schemeClr val="accent3"/>
              </a:buClr>
              <a:buFont typeface="Arial"/>
              <a:buNone/>
              <a:defRPr lang="en-US" sz="1867" b="0" i="0" kern="1200" baseline="0" dirty="0" smtClean="0">
                <a:solidFill>
                  <a:schemeClr val="bg2">
                    <a:lumMod val="50000"/>
                  </a:schemeClr>
                </a:solidFill>
                <a:latin typeface="+mn-lt"/>
                <a:ea typeface="+mn-ea"/>
                <a:cs typeface="Century Gothic"/>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Hiram Fleitas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Fleitas Arts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err="1">
                <a:ln>
                  <a:noFill/>
                </a:ln>
                <a:solidFill>
                  <a:srgbClr val="F9413A"/>
                </a:solidFill>
                <a:effectLst/>
                <a:uLnTx/>
                <a:uFillTx/>
                <a:latin typeface="Segoe UI"/>
              </a:rPr>
              <a:t>github</a:t>
            </a:r>
            <a:r>
              <a:rPr lang="en-US" dirty="0">
                <a:solidFill>
                  <a:srgbClr val="F9413A"/>
                </a:solidFill>
                <a:latin typeface="Segoe UI"/>
              </a:rPr>
              <a:t>.com/</a:t>
            </a:r>
            <a:r>
              <a:rPr lang="en-US" dirty="0" err="1">
                <a:solidFill>
                  <a:srgbClr val="F9413A"/>
                </a:solidFill>
                <a:latin typeface="Segoe UI"/>
              </a:rPr>
              <a:t>hfleitas</a:t>
            </a:r>
            <a:r>
              <a:rPr lang="en-US" dirty="0">
                <a:solidFill>
                  <a:srgbClr val="F9413A"/>
                </a:solidFill>
                <a:latin typeface="Segoe UI"/>
              </a:rPr>
              <a:t>/gamechanger</a:t>
            </a:r>
            <a:endParaRPr kumimoji="0" lang="en-US" sz="1867" b="0" i="0" u="none" strike="noStrike" kern="1200" cap="none" spc="0" normalizeH="0" baseline="0" noProof="0" dirty="0">
              <a:ln>
                <a:noFill/>
              </a:ln>
              <a:solidFill>
                <a:srgbClr val="F9413A"/>
              </a:solidFill>
              <a:effectLst/>
              <a:uLnTx/>
              <a:uFillTx/>
              <a:latin typeface="Segoe UI"/>
            </a:endParaRPr>
          </a:p>
        </p:txBody>
      </p:sp>
    </p:spTree>
    <p:extLst>
      <p:ext uri="{BB962C8B-B14F-4D97-AF65-F5344CB8AC3E}">
        <p14:creationId xmlns:p14="http://schemas.microsoft.com/office/powerpoint/2010/main" val="3759792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22A8A459-421E-4F05-B8E3-40806431938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32467"/>
          <a:stretch/>
        </p:blipFill>
        <p:spPr>
          <a:xfrm>
            <a:off x="-1076" y="-5192"/>
            <a:ext cx="4636576" cy="6858000"/>
          </a:xfrm>
          <a:prstGeom prst="rect">
            <a:avLst/>
          </a:prstGeom>
        </p:spPr>
      </p:pic>
      <p:sp>
        <p:nvSpPr>
          <p:cNvPr id="31" name="Parallelogram 1">
            <a:extLst>
              <a:ext uri="{FF2B5EF4-FFF2-40B4-BE49-F238E27FC236}">
                <a16:creationId xmlns:a16="http://schemas.microsoft.com/office/drawing/2014/main" id="{EA47F289-EE52-4BA1-BB37-83273B571C20}"/>
              </a:ext>
            </a:extLst>
          </p:cNvPr>
          <p:cNvSpPr/>
          <p:nvPr/>
        </p:nvSpPr>
        <p:spPr>
          <a:xfrm flipH="1">
            <a:off x="1255471" y="-33512"/>
            <a:ext cx="3503635"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2" name="Parallelogram 1">
            <a:extLst>
              <a:ext uri="{FF2B5EF4-FFF2-40B4-BE49-F238E27FC236}">
                <a16:creationId xmlns:a16="http://schemas.microsoft.com/office/drawing/2014/main" id="{297A4E40-62AB-4D87-BF11-54FC05B6E4C6}"/>
              </a:ext>
            </a:extLst>
          </p:cNvPr>
          <p:cNvSpPr/>
          <p:nvPr/>
        </p:nvSpPr>
        <p:spPr>
          <a:xfrm flipH="1">
            <a:off x="970375" y="-36108"/>
            <a:ext cx="3503634"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alpha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6" name="Content Placeholder 2">
            <a:extLst>
              <a:ext uri="{FF2B5EF4-FFF2-40B4-BE49-F238E27FC236}">
                <a16:creationId xmlns:a16="http://schemas.microsoft.com/office/drawing/2014/main" id="{51045E09-89F8-4074-B1E7-5CD9F998D319}"/>
              </a:ext>
            </a:extLst>
          </p:cNvPr>
          <p:cNvSpPr txBox="1">
            <a:spLocks/>
          </p:cNvSpPr>
          <p:nvPr/>
        </p:nvSpPr>
        <p:spPr>
          <a:xfrm>
            <a:off x="4387515" y="1581339"/>
            <a:ext cx="7607927" cy="5024872"/>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Intro</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Azure Data Studio Notebook</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PowerApps</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Microsoft Flow </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Data Gateway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Cortana - Power BI</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Publish &amp; Share - Security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Resources</a:t>
            </a:r>
          </a:p>
        </p:txBody>
      </p:sp>
      <p:sp>
        <p:nvSpPr>
          <p:cNvPr id="37" name="Parallelogram 1">
            <a:extLst>
              <a:ext uri="{FF2B5EF4-FFF2-40B4-BE49-F238E27FC236}">
                <a16:creationId xmlns:a16="http://schemas.microsoft.com/office/drawing/2014/main" id="{F1D7D8FB-2F93-4647-8B87-3509B110B4B5}"/>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48" name="Text Placeholder 9">
            <a:extLst>
              <a:ext uri="{FF2B5EF4-FFF2-40B4-BE49-F238E27FC236}">
                <a16:creationId xmlns:a16="http://schemas.microsoft.com/office/drawing/2014/main" id="{FD457D38-96AE-477D-89FA-0C18AA8E077B}"/>
              </a:ext>
            </a:extLst>
          </p:cNvPr>
          <p:cNvSpPr txBox="1">
            <a:spLocks/>
          </p:cNvSpPr>
          <p:nvPr/>
        </p:nvSpPr>
        <p:spPr>
          <a:xfrm>
            <a:off x="4384040" y="361933"/>
            <a:ext cx="3293110"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defTabSz="609585" rtl="0" eaLnBrk="1" fontAlgn="auto" latinLnBrk="0" hangingPunct="1">
              <a:lnSpc>
                <a:spcPct val="90000"/>
              </a:lnSpc>
              <a:spcBef>
                <a:spcPct val="0"/>
              </a:spcBef>
              <a:spcAft>
                <a:spcPts val="0"/>
              </a:spcAft>
              <a:buClrTx/>
              <a:buSzTx/>
              <a:buFontTx/>
              <a:buNone/>
              <a:tabLst/>
              <a:defRPr/>
            </a:pPr>
            <a:r>
              <a:rPr lang="en-US" sz="6000" dirty="0"/>
              <a:t>Agenda</a:t>
            </a:r>
          </a:p>
          <a:p>
            <a:pPr marL="0" marR="0" lvl="0" indent="0" defTabSz="609585" rtl="0" eaLnBrk="1" fontAlgn="auto" latinLnBrk="0" hangingPunct="1">
              <a:lnSpc>
                <a:spcPct val="90000"/>
              </a:lnSpc>
              <a:spcBef>
                <a:spcPct val="0"/>
              </a:spcBef>
              <a:spcAft>
                <a:spcPts val="0"/>
              </a:spcAft>
              <a:buClrTx/>
              <a:buSzTx/>
              <a:buFontTx/>
              <a:buNone/>
              <a:tabLst/>
              <a:defRPr/>
            </a:pPr>
            <a:r>
              <a:rPr lang="en-US" sz="2800" dirty="0"/>
              <a:t> </a:t>
            </a:r>
          </a:p>
        </p:txBody>
      </p:sp>
      <p:grpSp>
        <p:nvGrpSpPr>
          <p:cNvPr id="3" name="Group 2">
            <a:extLst>
              <a:ext uri="{FF2B5EF4-FFF2-40B4-BE49-F238E27FC236}">
                <a16:creationId xmlns:a16="http://schemas.microsoft.com/office/drawing/2014/main" id="{251722EA-D76C-4C22-84EC-9F3CA93D105A}"/>
              </a:ext>
            </a:extLst>
          </p:cNvPr>
          <p:cNvGrpSpPr/>
          <p:nvPr/>
        </p:nvGrpSpPr>
        <p:grpSpPr>
          <a:xfrm>
            <a:off x="-225156" y="3766679"/>
            <a:ext cx="2823576" cy="3101587"/>
            <a:chOff x="7817743" y="847725"/>
            <a:chExt cx="2709763" cy="3352431"/>
          </a:xfrm>
        </p:grpSpPr>
        <p:sp>
          <p:nvSpPr>
            <p:cNvPr id="2" name="Flowchart: Data 1">
              <a:extLst>
                <a:ext uri="{FF2B5EF4-FFF2-40B4-BE49-F238E27FC236}">
                  <a16:creationId xmlns:a16="http://schemas.microsoft.com/office/drawing/2014/main" id="{1908BD5F-B702-480D-96D6-81D5CB038DE3}"/>
                </a:ext>
              </a:extLst>
            </p:cNvPr>
            <p:cNvSpPr/>
            <p:nvPr/>
          </p:nvSpPr>
          <p:spPr>
            <a:xfrm>
              <a:off x="887730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Data 1">
              <a:extLst>
                <a:ext uri="{FF2B5EF4-FFF2-40B4-BE49-F238E27FC236}">
                  <a16:creationId xmlns:a16="http://schemas.microsoft.com/office/drawing/2014/main" id="{99125E73-AA00-4083-99C2-0E43EB50F259}"/>
                </a:ext>
              </a:extLst>
            </p:cNvPr>
            <p:cNvSpPr/>
            <p:nvPr/>
          </p:nvSpPr>
          <p:spPr>
            <a:xfrm>
              <a:off x="923925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Data 1">
              <a:extLst>
                <a:ext uri="{FF2B5EF4-FFF2-40B4-BE49-F238E27FC236}">
                  <a16:creationId xmlns:a16="http://schemas.microsoft.com/office/drawing/2014/main" id="{3B6EF9B8-C38E-46CF-A2D6-78FEA0FCA690}"/>
                </a:ext>
              </a:extLst>
            </p:cNvPr>
            <p:cNvSpPr/>
            <p:nvPr/>
          </p:nvSpPr>
          <p:spPr>
            <a:xfrm>
              <a:off x="7817743"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Data 1">
              <a:extLst>
                <a:ext uri="{FF2B5EF4-FFF2-40B4-BE49-F238E27FC236}">
                  <a16:creationId xmlns:a16="http://schemas.microsoft.com/office/drawing/2014/main" id="{3294FECF-7F6D-4D5E-9597-F4EA2AC0616B}"/>
                </a:ext>
              </a:extLst>
            </p:cNvPr>
            <p:cNvSpPr/>
            <p:nvPr/>
          </p:nvSpPr>
          <p:spPr>
            <a:xfrm>
              <a:off x="8170047"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ata 1">
              <a:extLst>
                <a:ext uri="{FF2B5EF4-FFF2-40B4-BE49-F238E27FC236}">
                  <a16:creationId xmlns:a16="http://schemas.microsoft.com/office/drawing/2014/main" id="{699E651A-96BB-4116-AA14-9AF5884B82BC}"/>
                </a:ext>
              </a:extLst>
            </p:cNvPr>
            <p:cNvSpPr/>
            <p:nvPr/>
          </p:nvSpPr>
          <p:spPr>
            <a:xfrm>
              <a:off x="8522351"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Data 1">
              <a:extLst>
                <a:ext uri="{FF2B5EF4-FFF2-40B4-BE49-F238E27FC236}">
                  <a16:creationId xmlns:a16="http://schemas.microsoft.com/office/drawing/2014/main" id="{12F5CC0C-9F90-4AD2-A2AA-E0875B4F4608}"/>
                </a:ext>
              </a:extLst>
            </p:cNvPr>
            <p:cNvSpPr/>
            <p:nvPr/>
          </p:nvSpPr>
          <p:spPr>
            <a:xfrm>
              <a:off x="9584531"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167 w 10000"/>
                <a:gd name="connsiteY1" fmla="*/ 30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217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7"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descr="A close up of a logo&#10;&#10;Description generated with very high confidence">
            <a:hlinkClick r:id="rId7"/>
            <a:extLst>
              <a:ext uri="{FF2B5EF4-FFF2-40B4-BE49-F238E27FC236}">
                <a16:creationId xmlns:a16="http://schemas.microsoft.com/office/drawing/2014/main" id="{472A73E2-E299-4C18-9921-4A638FE181D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474990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BDF9AB-4117-4AE8-BBD5-5E7BE5ADBC8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168713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BC3C12-5F41-40AB-AA1C-009332EDE10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FC73148C-150D-4B3D-B79C-E1DD945D25B8}"/>
              </a:ext>
            </a:extLst>
          </p:cNvPr>
          <p:cNvSpPr/>
          <p:nvPr/>
        </p:nvSpPr>
        <p:spPr>
          <a:xfrm>
            <a:off x="1968462" y="1381448"/>
            <a:ext cx="877849" cy="4259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0F2EAE52-18D0-4E04-9604-A4AF847B0A37}"/>
              </a:ext>
            </a:extLst>
          </p:cNvPr>
          <p:cNvSpPr/>
          <p:nvPr/>
        </p:nvSpPr>
        <p:spPr>
          <a:xfrm>
            <a:off x="990600" y="1116806"/>
            <a:ext cx="497681" cy="3214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413673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E4660E-E1E9-487B-8D8E-C1BCA519699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206646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C89105-424B-4933-89DF-65A93A9BCB36}"/>
              </a:ext>
            </a:extLst>
          </p:cNvPr>
          <p:cNvPicPr>
            <a:picLocks noChangeAspect="1"/>
          </p:cNvPicPr>
          <p:nvPr/>
        </p:nvPicPr>
        <p:blipFill>
          <a:blip r:embed="rId3"/>
          <a:stretch>
            <a:fillRect/>
          </a:stretch>
        </p:blipFill>
        <p:spPr>
          <a:xfrm>
            <a:off x="2346" y="0"/>
            <a:ext cx="12187307"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E4042BE5-6832-46C0-BD42-D209C6D24417}"/>
              </a:ext>
            </a:extLst>
          </p:cNvPr>
          <p:cNvSpPr/>
          <p:nvPr/>
        </p:nvSpPr>
        <p:spPr>
          <a:xfrm>
            <a:off x="9004339" y="1381448"/>
            <a:ext cx="877849" cy="4259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A7DC3D0-8DEE-4FA6-A2A1-6C7E5C49A662}"/>
              </a:ext>
            </a:extLst>
          </p:cNvPr>
          <p:cNvSpPr/>
          <p:nvPr/>
        </p:nvSpPr>
        <p:spPr>
          <a:xfrm>
            <a:off x="990600" y="1116806"/>
            <a:ext cx="497681" cy="3214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323730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FA968B-AA2C-4611-B534-DB80115483D9}"/>
              </a:ext>
            </a:extLst>
          </p:cNvPr>
          <p:cNvPicPr>
            <a:picLocks noChangeAspect="1"/>
          </p:cNvPicPr>
          <p:nvPr/>
        </p:nvPicPr>
        <p:blipFill rotWithShape="1">
          <a:blip r:embed="rId3"/>
          <a:srcRect t="176" r="46"/>
          <a:stretch/>
        </p:blipFill>
        <p:spPr>
          <a:xfrm>
            <a:off x="1" y="1"/>
            <a:ext cx="12224729" cy="685484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3290E08D-20C9-45A3-A0B1-581ADBE56459}"/>
              </a:ext>
            </a:extLst>
          </p:cNvPr>
          <p:cNvSpPr/>
          <p:nvPr/>
        </p:nvSpPr>
        <p:spPr>
          <a:xfrm>
            <a:off x="11134725" y="4440157"/>
            <a:ext cx="64900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90CD57E-F015-4D43-9DF2-ECC53283CE91}"/>
              </a:ext>
            </a:extLst>
          </p:cNvPr>
          <p:cNvSpPr/>
          <p:nvPr/>
        </p:nvSpPr>
        <p:spPr>
          <a:xfrm>
            <a:off x="8755764" y="5527321"/>
            <a:ext cx="327911" cy="33373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819251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9F9911-8BE9-4870-B510-9816875CF13B}"/>
              </a:ext>
            </a:extLst>
          </p:cNvPr>
          <p:cNvPicPr>
            <a:picLocks noChangeAspect="1"/>
          </p:cNvPicPr>
          <p:nvPr/>
        </p:nvPicPr>
        <p:blipFill>
          <a:blip r:embed="rId3"/>
          <a:stretch>
            <a:fillRect/>
          </a:stretch>
        </p:blipFill>
        <p:spPr>
          <a:xfrm>
            <a:off x="-1" y="0"/>
            <a:ext cx="12205623" cy="6850353"/>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417B8D19-A5FB-4C25-92DA-3F3BE9883A6C}"/>
              </a:ext>
            </a:extLst>
          </p:cNvPr>
          <p:cNvSpPr/>
          <p:nvPr/>
        </p:nvSpPr>
        <p:spPr>
          <a:xfrm>
            <a:off x="11526426" y="4455238"/>
            <a:ext cx="64900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D3A4CD6-5F26-4C31-B411-9F9B1CE2BCDD}"/>
              </a:ext>
            </a:extLst>
          </p:cNvPr>
          <p:cNvSpPr/>
          <p:nvPr/>
        </p:nvSpPr>
        <p:spPr>
          <a:xfrm>
            <a:off x="9676603" y="5532084"/>
            <a:ext cx="327911" cy="33373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532007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84940E-631B-4682-B746-AB22BAE9EB55}"/>
              </a:ext>
            </a:extLst>
          </p:cNvPr>
          <p:cNvPicPr>
            <a:picLocks noChangeAspect="1"/>
          </p:cNvPicPr>
          <p:nvPr/>
        </p:nvPicPr>
        <p:blipFill>
          <a:blip r:embed="rId3"/>
          <a:stretch>
            <a:fillRect/>
          </a:stretch>
        </p:blipFill>
        <p:spPr>
          <a:xfrm>
            <a:off x="0" y="4756"/>
            <a:ext cx="12192000" cy="68484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D9C42FDA-E77A-4B4A-8008-4D6E954AC82F}"/>
              </a:ext>
            </a:extLst>
          </p:cNvPr>
          <p:cNvSpPr/>
          <p:nvPr/>
        </p:nvSpPr>
        <p:spPr>
          <a:xfrm>
            <a:off x="686790" y="3497802"/>
            <a:ext cx="778025" cy="51490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DD65CC-08BE-4B9E-849E-29D627E83CC1}"/>
              </a:ext>
            </a:extLst>
          </p:cNvPr>
          <p:cNvSpPr/>
          <p:nvPr/>
        </p:nvSpPr>
        <p:spPr>
          <a:xfrm>
            <a:off x="2364670" y="4580878"/>
            <a:ext cx="760270" cy="2889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81122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End">
            <a:extLst>
              <a:ext uri="{FF2B5EF4-FFF2-40B4-BE49-F238E27FC236}">
                <a16:creationId xmlns:a16="http://schemas.microsoft.com/office/drawing/2014/main" id="{08064AE1-8D40-46BB-A1D9-B0A88622C8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7699742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83A802-F852-485A-841A-0771A236928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5719538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6D98C2-047C-4FC3-BBEC-744B7E4359E0}"/>
              </a:ext>
            </a:extLst>
          </p:cNvPr>
          <p:cNvPicPr>
            <a:picLocks noChangeAspect="1"/>
          </p:cNvPicPr>
          <p:nvPr/>
        </p:nvPicPr>
        <p:blipFill>
          <a:blip r:embed="rId3"/>
          <a:stretch>
            <a:fillRect/>
          </a:stretch>
        </p:blipFill>
        <p:spPr>
          <a:xfrm>
            <a:off x="0" y="6315"/>
            <a:ext cx="12192000" cy="68453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6212F9FB-B000-449B-899D-8CF34D8B306D}"/>
              </a:ext>
            </a:extLst>
          </p:cNvPr>
          <p:cNvSpPr/>
          <p:nvPr/>
        </p:nvSpPr>
        <p:spPr>
          <a:xfrm>
            <a:off x="10696575" y="2837787"/>
            <a:ext cx="147885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E333414-988E-47B5-8B96-FC6B2701DC54}"/>
              </a:ext>
            </a:extLst>
          </p:cNvPr>
          <p:cNvSpPr/>
          <p:nvPr/>
        </p:nvSpPr>
        <p:spPr>
          <a:xfrm>
            <a:off x="8449851" y="4331413"/>
            <a:ext cx="649004" cy="6692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D0AD133-A8E0-43D1-8688-1D5ADD5C66A2}"/>
              </a:ext>
            </a:extLst>
          </p:cNvPr>
          <p:cNvSpPr/>
          <p:nvPr/>
        </p:nvSpPr>
        <p:spPr>
          <a:xfrm>
            <a:off x="9240426" y="3578938"/>
            <a:ext cx="649004" cy="6692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75383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170" name="Picture 2" descr="https://dynamics365cdn.azureedge.net/cvt-397d438d6dfd87f8406b8cf5cf3980704068051be237bd2816234cc9f0077121/pictures/pages/business-application-platform/Business-Platform-Hero_2084x1152.png">
            <a:extLst>
              <a:ext uri="{FF2B5EF4-FFF2-40B4-BE49-F238E27FC236}">
                <a16:creationId xmlns:a16="http://schemas.microsoft.com/office/drawing/2014/main" id="{C53536CF-5657-4BB4-A384-AD50C31C5B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195" y="1"/>
            <a:ext cx="18275308"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6" name="microsoft">
            <a:extLst>
              <a:ext uri="{FF2B5EF4-FFF2-40B4-BE49-F238E27FC236}">
                <a16:creationId xmlns:a16="http://schemas.microsoft.com/office/drawing/2014/main" id="{953E4535-866C-47C9-B4DB-640BBD0CB184}"/>
              </a:ext>
            </a:extLst>
          </p:cNvPr>
          <p:cNvSpPr/>
          <p:nvPr/>
        </p:nvSpPr>
        <p:spPr>
          <a:xfrm>
            <a:off x="287337" y="152058"/>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Intro</a:t>
            </a:r>
          </a:p>
        </p:txBody>
      </p:sp>
    </p:spTree>
    <p:extLst>
      <p:ext uri="{BB962C8B-B14F-4D97-AF65-F5344CB8AC3E}">
        <p14:creationId xmlns:p14="http://schemas.microsoft.com/office/powerpoint/2010/main" val="54746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50"/>
                                        <p:tgtEl>
                                          <p:spTgt spid="16"/>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1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A3DDB6-C72F-4ECD-90FE-5275EA3568B8}"/>
              </a:ext>
            </a:extLst>
          </p:cNvPr>
          <p:cNvPicPr>
            <a:picLocks noChangeAspect="1"/>
          </p:cNvPicPr>
          <p:nvPr/>
        </p:nvPicPr>
        <p:blipFill>
          <a:blip r:embed="rId3"/>
          <a:stretch>
            <a:fillRect/>
          </a:stretch>
        </p:blipFill>
        <p:spPr>
          <a:xfrm>
            <a:off x="0" y="1055"/>
            <a:ext cx="12192000" cy="685588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983364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768ED7-35BE-4900-B6F3-8D806DE5DFB8}"/>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918363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104FA6-90A0-4FA3-8AF2-9EC7D7CB3AB5}"/>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EB4007CC-35E1-476C-BF31-B4302B93DD28}"/>
              </a:ext>
            </a:extLst>
          </p:cNvPr>
          <p:cNvSpPr/>
          <p:nvPr/>
        </p:nvSpPr>
        <p:spPr>
          <a:xfrm>
            <a:off x="9543495" y="4215541"/>
            <a:ext cx="2613386"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91203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BBBF43-A3FF-495E-912D-0BCEB8CE6470}"/>
              </a:ext>
            </a:extLst>
          </p:cNvPr>
          <p:cNvPicPr>
            <a:picLocks noChangeAspect="1"/>
          </p:cNvPicPr>
          <p:nvPr/>
        </p:nvPicPr>
        <p:blipFill>
          <a:blip r:embed="rId3"/>
          <a:stretch>
            <a:fillRect/>
          </a:stretch>
        </p:blipFill>
        <p:spPr>
          <a:xfrm>
            <a:off x="2346" y="0"/>
            <a:ext cx="12187307"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31ED01C6-9E6F-43A4-A711-35D8A41E6FAB}"/>
              </a:ext>
            </a:extLst>
          </p:cNvPr>
          <p:cNvSpPr/>
          <p:nvPr/>
        </p:nvSpPr>
        <p:spPr>
          <a:xfrm>
            <a:off x="9582216" y="3355760"/>
            <a:ext cx="1017722" cy="194420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063239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2" name="Graphic 11" descr="End">
            <a:extLst>
              <a:ext uri="{FF2B5EF4-FFF2-40B4-BE49-F238E27FC236}">
                <a16:creationId xmlns:a16="http://schemas.microsoft.com/office/drawing/2014/main" id="{DE88C918-9A7C-4348-9BF9-1299C7D557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260001177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9E252-BB58-425E-8C4F-48D1F41024C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3874879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643395-742A-4B44-83B1-E23B185159B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8A526ED7-6ED7-4CA3-B75F-B9C102F4411C}"/>
              </a:ext>
            </a:extLst>
          </p:cNvPr>
          <p:cNvSpPr/>
          <p:nvPr/>
        </p:nvSpPr>
        <p:spPr>
          <a:xfrm>
            <a:off x="9001958" y="3355761"/>
            <a:ext cx="963574"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3390623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07F1AE-1D32-44EB-AB08-5C5C6CC30CC7}"/>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835490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13D4F7-A0E9-4DE9-9806-20C189F56B5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C3C21531-D067-46A1-93DD-845EE57FFBDC}"/>
              </a:ext>
            </a:extLst>
          </p:cNvPr>
          <p:cNvSpPr/>
          <p:nvPr/>
        </p:nvSpPr>
        <p:spPr>
          <a:xfrm>
            <a:off x="10629899" y="2574711"/>
            <a:ext cx="659607"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606EE2E-56C3-4DF4-B08B-77AA1A1558C2}"/>
              </a:ext>
            </a:extLst>
          </p:cNvPr>
          <p:cNvSpPr/>
          <p:nvPr/>
        </p:nvSpPr>
        <p:spPr>
          <a:xfrm>
            <a:off x="9572625" y="4876801"/>
            <a:ext cx="2350651" cy="131207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7882909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31FFB171-1D5A-4359-8650-8A70389BBB72}"/>
              </a:ext>
            </a:extLst>
          </p:cNvPr>
          <p:cNvPicPr>
            <a:picLocks noChangeAspect="1"/>
          </p:cNvPicPr>
          <p:nvPr/>
        </p:nvPicPr>
        <p:blipFill>
          <a:blip r:embed="rId5"/>
          <a:stretch>
            <a:fillRect/>
          </a:stretch>
        </p:blipFill>
        <p:spPr>
          <a:xfrm>
            <a:off x="0" y="2105"/>
            <a:ext cx="12192000" cy="6853790"/>
          </a:xfrm>
          <a:prstGeom prst="rect">
            <a:avLst/>
          </a:prstGeom>
        </p:spPr>
      </p:pic>
      <p:sp>
        <p:nvSpPr>
          <p:cNvPr id="7" name="Rectangle 6">
            <a:extLst>
              <a:ext uri="{FF2B5EF4-FFF2-40B4-BE49-F238E27FC236}">
                <a16:creationId xmlns:a16="http://schemas.microsoft.com/office/drawing/2014/main" id="{5F435616-884F-49F6-9C4D-14AB7FF1FF47}"/>
              </a:ext>
            </a:extLst>
          </p:cNvPr>
          <p:cNvSpPr/>
          <p:nvPr/>
        </p:nvSpPr>
        <p:spPr>
          <a:xfrm>
            <a:off x="881062" y="3975959"/>
            <a:ext cx="764381" cy="61985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BC0D2EC-9543-49B4-8BA6-C53C078AED6C}"/>
              </a:ext>
            </a:extLst>
          </p:cNvPr>
          <p:cNvSpPr/>
          <p:nvPr/>
        </p:nvSpPr>
        <p:spPr>
          <a:xfrm>
            <a:off x="180975" y="1747261"/>
            <a:ext cx="2350651" cy="39052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8B65EA2-DCC0-49BA-B867-05DB0A4DC5C1}"/>
              </a:ext>
            </a:extLst>
          </p:cNvPr>
          <p:cNvSpPr/>
          <p:nvPr/>
        </p:nvSpPr>
        <p:spPr>
          <a:xfrm>
            <a:off x="3240350" y="1747261"/>
            <a:ext cx="216615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77DA3C9-3223-4A41-8B87-0843A070CB91}"/>
              </a:ext>
            </a:extLst>
          </p:cNvPr>
          <p:cNvSpPr/>
          <p:nvPr/>
        </p:nvSpPr>
        <p:spPr>
          <a:xfrm>
            <a:off x="6667499"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63570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7591160D-E35D-4A02-A5ED-A3ADF67D7D61}"/>
              </a:ext>
            </a:extLst>
          </p:cNvPr>
          <p:cNvSpPr/>
          <p:nvPr/>
        </p:nvSpPr>
        <p:spPr>
          <a:xfrm>
            <a:off x="2530858" y="2154315"/>
            <a:ext cx="1022116" cy="1022116"/>
          </a:xfrm>
          <a:prstGeom prst="ellipse">
            <a:avLst/>
          </a:prstGeom>
          <a:solidFill>
            <a:srgbClr val="F2C81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67C5F50-C959-4405-9D5E-0DFB17466672}"/>
              </a:ext>
            </a:extLst>
          </p:cNvPr>
          <p:cNvSpPr/>
          <p:nvPr/>
        </p:nvSpPr>
        <p:spPr>
          <a:xfrm>
            <a:off x="0" y="228273"/>
            <a:ext cx="12192000" cy="1025602"/>
          </a:xfrm>
          <a:prstGeom prst="rect">
            <a:avLst/>
          </a:prstGeom>
        </p:spPr>
        <p:txBody>
          <a:bodyPr wrap="square">
            <a:spAutoFit/>
          </a:bodyPr>
          <a:lstStyle/>
          <a:p>
            <a:pPr algn="ctr"/>
            <a:r>
              <a:rPr lang="en-US" sz="3200" b="1" dirty="0">
                <a:solidFill>
                  <a:srgbClr val="FFFFFF"/>
                </a:solidFill>
                <a:latin typeface="Segoe UI Semibold" panose="020B0702040204020203" pitchFamily="34" charset="0"/>
                <a:cs typeface="Segoe UI Semibold" panose="020B0702040204020203" pitchFamily="34" charset="0"/>
              </a:rPr>
              <a:t>Microsoft Power Platform</a:t>
            </a:r>
          </a:p>
          <a:p>
            <a:pPr algn="ctr">
              <a:lnSpc>
                <a:spcPct val="150000"/>
              </a:lnSpc>
              <a:spcBef>
                <a:spcPts val="600"/>
              </a:spcBef>
            </a:pPr>
            <a:r>
              <a:rPr lang="en-US" dirty="0">
                <a:solidFill>
                  <a:srgbClr val="FFFFFF"/>
                </a:solidFill>
                <a:latin typeface="Segoe UI" panose="020B0502040204020203" pitchFamily="34" charset="0"/>
              </a:rPr>
              <a:t>One </a:t>
            </a:r>
            <a:r>
              <a:rPr lang="en-US" u="sng" dirty="0">
                <a:solidFill>
                  <a:srgbClr val="FFFFFF"/>
                </a:solidFill>
                <a:latin typeface="Segoe UI" panose="020B0502040204020203" pitchFamily="34" charset="0"/>
              </a:rPr>
              <a:t>low-code</a:t>
            </a:r>
            <a:r>
              <a:rPr lang="en-US" dirty="0">
                <a:solidFill>
                  <a:srgbClr val="FFFFFF"/>
                </a:solidFill>
                <a:latin typeface="Segoe UI" panose="020B0502040204020203" pitchFamily="34" charset="0"/>
              </a:rPr>
              <a:t> platform that spans Office 365, Dynamics 365, and standalone applications</a:t>
            </a:r>
            <a:endParaRPr lang="en-US" b="0" i="0" dirty="0">
              <a:solidFill>
                <a:srgbClr val="FFFFFF"/>
              </a:solidFill>
              <a:effectLst/>
              <a:latin typeface="Segoe UI" panose="020B0502040204020203" pitchFamily="34" charset="0"/>
            </a:endParaRPr>
          </a:p>
        </p:txBody>
      </p:sp>
      <p:pic>
        <p:nvPicPr>
          <p:cNvPr id="10" name="Picture 9" descr="A close up of a logo&#10;&#10;Description generated with very high confidence">
            <a:hlinkClick r:id="rId4"/>
            <a:extLst>
              <a:ext uri="{FF2B5EF4-FFF2-40B4-BE49-F238E27FC236}">
                <a16:creationId xmlns:a16="http://schemas.microsoft.com/office/drawing/2014/main" id="{E483ACE5-2C83-4838-8485-2CA95D3DFCD8}"/>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3" name="Rectangle 12">
            <a:extLst>
              <a:ext uri="{FF2B5EF4-FFF2-40B4-BE49-F238E27FC236}">
                <a16:creationId xmlns:a16="http://schemas.microsoft.com/office/drawing/2014/main" id="{3DFC1F2C-4C83-466C-97DD-762915D0DC26}"/>
              </a:ext>
            </a:extLst>
          </p:cNvPr>
          <p:cNvSpPr/>
          <p:nvPr/>
        </p:nvSpPr>
        <p:spPr>
          <a:xfrm>
            <a:off x="2191205" y="3396413"/>
            <a:ext cx="1701427" cy="677108"/>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Power BI</a:t>
            </a:r>
          </a:p>
          <a:p>
            <a:pPr algn="ctr" defTabSz="878727">
              <a:defRPr/>
            </a:pPr>
            <a:r>
              <a:rPr lang="en-US" spc="-96" dirty="0">
                <a:solidFill>
                  <a:schemeClr val="bg1"/>
                </a:solidFill>
                <a:latin typeface="Segoe UI Semilight" panose="020B0402040204020203" pitchFamily="34" charset="0"/>
                <a:cs typeface="Segoe UI Semilight" panose="020B0402040204020203" pitchFamily="34" charset="0"/>
              </a:rPr>
              <a:t>Business analytics</a:t>
            </a:r>
          </a:p>
        </p:txBody>
      </p:sp>
      <p:sp>
        <p:nvSpPr>
          <p:cNvPr id="19" name="Rectangle 18">
            <a:extLst>
              <a:ext uri="{FF2B5EF4-FFF2-40B4-BE49-F238E27FC236}">
                <a16:creationId xmlns:a16="http://schemas.microsoft.com/office/drawing/2014/main" id="{2E254C9E-2807-4754-8B55-479A3D6A3DAE}"/>
              </a:ext>
            </a:extLst>
          </p:cNvPr>
          <p:cNvSpPr/>
          <p:nvPr/>
        </p:nvSpPr>
        <p:spPr>
          <a:xfrm>
            <a:off x="4900384" y="3396413"/>
            <a:ext cx="2391232" cy="677108"/>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PowerApps</a:t>
            </a:r>
          </a:p>
          <a:p>
            <a:pPr marL="0" marR="0" lvl="0" indent="0" algn="ctr" defTabSz="878727" rtl="0" eaLnBrk="1" fontAlgn="auto" latinLnBrk="0" hangingPunct="1">
              <a:lnSpc>
                <a:spcPct val="100000"/>
              </a:lnSpc>
              <a:spcBef>
                <a:spcPts val="0"/>
              </a:spcBef>
              <a:spcAft>
                <a:spcPts val="0"/>
              </a:spcAft>
              <a:buClrTx/>
              <a:buSzTx/>
              <a:buFontTx/>
              <a:buNone/>
              <a:tabLst/>
              <a:defRPr/>
            </a:pPr>
            <a:r>
              <a:rPr lang="en-US" spc="-96" dirty="0">
                <a:solidFill>
                  <a:schemeClr val="bg1"/>
                </a:solidFill>
                <a:latin typeface="Segoe UI Semilight" panose="020B0402040204020203" pitchFamily="34" charset="0"/>
                <a:cs typeface="Segoe UI Semilight" panose="020B0402040204020203" pitchFamily="34" charset="0"/>
              </a:rPr>
              <a:t>Application development</a:t>
            </a:r>
            <a:endParaRPr kumimoji="0" lang="en-US" b="0" i="0" u="none" strike="noStrike" kern="1200" cap="none" spc="-96"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p:txBody>
      </p:sp>
      <p:sp>
        <p:nvSpPr>
          <p:cNvPr id="21" name="Rectangle 20">
            <a:extLst>
              <a:ext uri="{FF2B5EF4-FFF2-40B4-BE49-F238E27FC236}">
                <a16:creationId xmlns:a16="http://schemas.microsoft.com/office/drawing/2014/main" id="{618228EF-345F-4793-B6B2-A812D1FAF37F}"/>
              </a:ext>
            </a:extLst>
          </p:cNvPr>
          <p:cNvSpPr/>
          <p:nvPr/>
        </p:nvSpPr>
        <p:spPr>
          <a:xfrm>
            <a:off x="8102750" y="3385344"/>
            <a:ext cx="2094676" cy="677108"/>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Flow</a:t>
            </a:r>
          </a:p>
          <a:p>
            <a:pPr algn="ctr" defTabSz="878727">
              <a:defRPr/>
            </a:pPr>
            <a:r>
              <a:rPr lang="en-US" spc="-96" dirty="0">
                <a:solidFill>
                  <a:schemeClr val="bg1"/>
                </a:solidFill>
                <a:latin typeface="Segoe UI Semilight" panose="020B0402040204020203" pitchFamily="34" charset="0"/>
                <a:cs typeface="Segoe UI Semilight" panose="020B0402040204020203" pitchFamily="34" charset="0"/>
              </a:rPr>
              <a:t>Workflow automation</a:t>
            </a:r>
          </a:p>
        </p:txBody>
      </p:sp>
      <p:cxnSp>
        <p:nvCxnSpPr>
          <p:cNvPr id="4" name="Straight Connector 3">
            <a:extLst>
              <a:ext uri="{FF2B5EF4-FFF2-40B4-BE49-F238E27FC236}">
                <a16:creationId xmlns:a16="http://schemas.microsoft.com/office/drawing/2014/main" id="{0EABD6AF-3A80-4E47-ADAF-AD5E2BEF05E9}"/>
              </a:ext>
            </a:extLst>
          </p:cNvPr>
          <p:cNvCxnSpPr>
            <a:cxnSpLocks/>
            <a:stCxn id="2" idx="6"/>
            <a:endCxn id="25" idx="2"/>
          </p:cNvCxnSpPr>
          <p:nvPr/>
        </p:nvCxnSpPr>
        <p:spPr>
          <a:xfrm>
            <a:off x="3552974" y="2665373"/>
            <a:ext cx="2031967"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92D769A-EF6D-4874-AC44-E838EA3ADEEE}"/>
              </a:ext>
            </a:extLst>
          </p:cNvPr>
          <p:cNvCxnSpPr>
            <a:cxnSpLocks/>
            <a:stCxn id="25" idx="6"/>
            <a:endCxn id="26" idx="2"/>
          </p:cNvCxnSpPr>
          <p:nvPr/>
        </p:nvCxnSpPr>
        <p:spPr>
          <a:xfrm>
            <a:off x="6607057" y="2665373"/>
            <a:ext cx="2031969"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7207C52-1E96-44D9-A7C3-7624A6C12F09}"/>
              </a:ext>
            </a:extLst>
          </p:cNvPr>
          <p:cNvCxnSpPr>
            <a:cxnSpLocks/>
          </p:cNvCxnSpPr>
          <p:nvPr/>
        </p:nvCxnSpPr>
        <p:spPr>
          <a:xfrm>
            <a:off x="6070781" y="4335552"/>
            <a:ext cx="0" cy="35291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D0E6852-6D89-4189-AA86-88592C677E72}"/>
              </a:ext>
            </a:extLst>
          </p:cNvPr>
          <p:cNvCxnSpPr>
            <a:cxnSpLocks/>
          </p:cNvCxnSpPr>
          <p:nvPr/>
        </p:nvCxnSpPr>
        <p:spPr>
          <a:xfrm>
            <a:off x="3624473" y="4688465"/>
            <a:ext cx="2446308"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2417FE1-EE5E-474E-81E2-89D2B742D2E4}"/>
              </a:ext>
            </a:extLst>
          </p:cNvPr>
          <p:cNvCxnSpPr>
            <a:cxnSpLocks/>
          </p:cNvCxnSpPr>
          <p:nvPr/>
        </p:nvCxnSpPr>
        <p:spPr>
          <a:xfrm>
            <a:off x="8517089" y="4688465"/>
            <a:ext cx="0" cy="26938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99A5ABAC-624C-40BD-930D-D9CE2669E5BD}"/>
              </a:ext>
            </a:extLst>
          </p:cNvPr>
          <p:cNvPicPr>
            <a:picLocks noChangeAspect="1"/>
          </p:cNvPicPr>
          <p:nvPr/>
        </p:nvPicPr>
        <p:blipFill>
          <a:blip r:embed="rId6">
            <a:duotone>
              <a:prstClr val="black"/>
              <a:schemeClr val="accent6">
                <a:tint val="45000"/>
                <a:satMod val="400000"/>
              </a:schemeClr>
            </a:duotone>
            <a:lum bright="-100000" contrast="-100000"/>
          </a:blip>
          <a:stretch>
            <a:fillRect/>
          </a:stretch>
        </p:blipFill>
        <p:spPr>
          <a:xfrm>
            <a:off x="2778623" y="2469657"/>
            <a:ext cx="526586" cy="398692"/>
          </a:xfrm>
          <a:prstGeom prst="rect">
            <a:avLst/>
          </a:prstGeom>
        </p:spPr>
      </p:pic>
      <p:grpSp>
        <p:nvGrpSpPr>
          <p:cNvPr id="66" name="Group 65">
            <a:extLst>
              <a:ext uri="{FF2B5EF4-FFF2-40B4-BE49-F238E27FC236}">
                <a16:creationId xmlns:a16="http://schemas.microsoft.com/office/drawing/2014/main" id="{138002F0-26EB-4B25-8B2C-22B9F61ADBEE}"/>
              </a:ext>
            </a:extLst>
          </p:cNvPr>
          <p:cNvGrpSpPr/>
          <p:nvPr/>
        </p:nvGrpSpPr>
        <p:grpSpPr>
          <a:xfrm flipH="1">
            <a:off x="8310051" y="5107281"/>
            <a:ext cx="414076" cy="537258"/>
            <a:chOff x="9513594" y="5494575"/>
            <a:chExt cx="322823" cy="418859"/>
          </a:xfrm>
        </p:grpSpPr>
        <p:sp>
          <p:nvSpPr>
            <p:cNvPr id="64" name="Rectangle 63">
              <a:extLst>
                <a:ext uri="{FF2B5EF4-FFF2-40B4-BE49-F238E27FC236}">
                  <a16:creationId xmlns:a16="http://schemas.microsoft.com/office/drawing/2014/main" id="{BAC6C544-E863-4A9E-A95E-6EB764AA15BD}"/>
                </a:ext>
              </a:extLst>
            </p:cNvPr>
            <p:cNvSpPr/>
            <p:nvPr/>
          </p:nvSpPr>
          <p:spPr>
            <a:xfrm>
              <a:off x="9513594" y="5558353"/>
              <a:ext cx="322823" cy="2995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42AECB0D-BDD3-4F26-B882-C462B3D46222}"/>
                </a:ext>
              </a:extLst>
            </p:cNvPr>
            <p:cNvSpPr/>
            <p:nvPr/>
          </p:nvSpPr>
          <p:spPr>
            <a:xfrm>
              <a:off x="9513594" y="5494575"/>
              <a:ext cx="322823" cy="12755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68F10B5B-C038-4322-B085-B91F1F4BE830}"/>
                </a:ext>
              </a:extLst>
            </p:cNvPr>
            <p:cNvSpPr/>
            <p:nvPr/>
          </p:nvSpPr>
          <p:spPr>
            <a:xfrm>
              <a:off x="9513594" y="5785878"/>
              <a:ext cx="322823" cy="12755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FCC1B4B9-E0EF-4211-8FE3-9C2AA9E1B8F0}"/>
                </a:ext>
              </a:extLst>
            </p:cNvPr>
            <p:cNvSpPr/>
            <p:nvPr/>
          </p:nvSpPr>
          <p:spPr>
            <a:xfrm>
              <a:off x="9532145" y="5514515"/>
              <a:ext cx="283368" cy="108107"/>
            </a:xfrm>
            <a:prstGeom prst="ellipse">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9" name="Rectangle 68">
            <a:extLst>
              <a:ext uri="{FF2B5EF4-FFF2-40B4-BE49-F238E27FC236}">
                <a16:creationId xmlns:a16="http://schemas.microsoft.com/office/drawing/2014/main" id="{8EC1F6E6-D9CE-47A3-85B7-2E4FE53EA46A}"/>
              </a:ext>
            </a:extLst>
          </p:cNvPr>
          <p:cNvSpPr/>
          <p:nvPr/>
        </p:nvSpPr>
        <p:spPr>
          <a:xfrm>
            <a:off x="7871242" y="5684872"/>
            <a:ext cx="1291699" cy="646331"/>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Common </a:t>
            </a:r>
          </a:p>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data service</a:t>
            </a:r>
          </a:p>
        </p:txBody>
      </p:sp>
      <p:cxnSp>
        <p:nvCxnSpPr>
          <p:cNvPr id="89" name="Connector: Elbow 88">
            <a:extLst>
              <a:ext uri="{FF2B5EF4-FFF2-40B4-BE49-F238E27FC236}">
                <a16:creationId xmlns:a16="http://schemas.microsoft.com/office/drawing/2014/main" id="{39AF8B6C-B835-4EC4-8382-075C9174F8CD}"/>
              </a:ext>
            </a:extLst>
          </p:cNvPr>
          <p:cNvCxnSpPr>
            <a:cxnSpLocks/>
            <a:stCxn id="73" idx="2"/>
            <a:endCxn id="76" idx="0"/>
          </p:cNvCxnSpPr>
          <p:nvPr/>
        </p:nvCxnSpPr>
        <p:spPr>
          <a:xfrm rot="16200000" flipH="1">
            <a:off x="3606312" y="5296216"/>
            <a:ext cx="259464" cy="223142"/>
          </a:xfrm>
          <a:prstGeom prst="bentConnector3">
            <a:avLst/>
          </a:prstGeom>
          <a:ln>
            <a:solidFill>
              <a:srgbClr val="33CCCC"/>
            </a:solidFill>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4BF30967-2234-4DBE-85DF-6B528483E8E6}"/>
              </a:ext>
            </a:extLst>
          </p:cNvPr>
          <p:cNvCxnSpPr>
            <a:cxnSpLocks/>
            <a:stCxn id="73" idx="2"/>
            <a:endCxn id="75" idx="0"/>
          </p:cNvCxnSpPr>
          <p:nvPr/>
        </p:nvCxnSpPr>
        <p:spPr>
          <a:xfrm rot="5400000">
            <a:off x="3384275" y="5297321"/>
            <a:ext cx="259465" cy="220932"/>
          </a:xfrm>
          <a:prstGeom prst="bentConnector3">
            <a:avLst/>
          </a:prstGeom>
          <a:ln>
            <a:solidFill>
              <a:srgbClr val="33CCCC"/>
            </a:solidFill>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9E5140D1-53BF-4562-B2A4-52056085D646}"/>
              </a:ext>
            </a:extLst>
          </p:cNvPr>
          <p:cNvGrpSpPr/>
          <p:nvPr/>
        </p:nvGrpSpPr>
        <p:grpSpPr>
          <a:xfrm>
            <a:off x="3305209" y="5112371"/>
            <a:ext cx="640737" cy="590833"/>
            <a:chOff x="3139886" y="5290334"/>
            <a:chExt cx="424115" cy="419618"/>
          </a:xfrm>
        </p:grpSpPr>
        <p:sp>
          <p:nvSpPr>
            <p:cNvPr id="73" name="Rectangle 72">
              <a:extLst>
                <a:ext uri="{FF2B5EF4-FFF2-40B4-BE49-F238E27FC236}">
                  <a16:creationId xmlns:a16="http://schemas.microsoft.com/office/drawing/2014/main" id="{FB4AC2C5-0A52-498C-87F0-5564FAF0EAB2}"/>
                </a:ext>
              </a:extLst>
            </p:cNvPr>
            <p:cNvSpPr/>
            <p:nvPr/>
          </p:nvSpPr>
          <p:spPr>
            <a:xfrm>
              <a:off x="3286125" y="5290334"/>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D32FC75D-E203-47F1-BCBF-7574456C8E18}"/>
                </a:ext>
              </a:extLst>
            </p:cNvPr>
            <p:cNvSpPr/>
            <p:nvPr/>
          </p:nvSpPr>
          <p:spPr>
            <a:xfrm>
              <a:off x="3139886" y="5592281"/>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6A4FA119-2D6B-4C5C-83C0-8DD1E0F3D5F2}"/>
                </a:ext>
              </a:extLst>
            </p:cNvPr>
            <p:cNvSpPr/>
            <p:nvPr/>
          </p:nvSpPr>
          <p:spPr>
            <a:xfrm>
              <a:off x="3433826" y="5592280"/>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Connector: Elbow 94">
              <a:extLst>
                <a:ext uri="{FF2B5EF4-FFF2-40B4-BE49-F238E27FC236}">
                  <a16:creationId xmlns:a16="http://schemas.microsoft.com/office/drawing/2014/main" id="{C701F5A5-E5EA-4A45-99E6-B424731800A0}"/>
                </a:ext>
              </a:extLst>
            </p:cNvPr>
            <p:cNvCxnSpPr>
              <a:cxnSpLocks/>
            </p:cNvCxnSpPr>
            <p:nvPr/>
          </p:nvCxnSpPr>
          <p:spPr>
            <a:xfrm rot="16200000" flipH="1">
              <a:off x="3332926" y="5426292"/>
              <a:ext cx="184275" cy="147701"/>
            </a:xfrm>
            <a:prstGeom prst="bentConnector3">
              <a:avLst/>
            </a:prstGeom>
            <a:ln>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E1186725-19C3-4FB7-91D6-7351423A4A4C}"/>
                </a:ext>
              </a:extLst>
            </p:cNvPr>
            <p:cNvCxnSpPr>
              <a:cxnSpLocks/>
            </p:cNvCxnSpPr>
            <p:nvPr/>
          </p:nvCxnSpPr>
          <p:spPr>
            <a:xfrm rot="5400000">
              <a:off x="3185956" y="5427025"/>
              <a:ext cx="184276" cy="146239"/>
            </a:xfrm>
            <a:prstGeom prst="bentConnector3">
              <a:avLst/>
            </a:prstGeom>
            <a:ln>
              <a:solidFill>
                <a:srgbClr val="00FFFF"/>
              </a:solidFill>
            </a:ln>
          </p:spPr>
          <p:style>
            <a:lnRef idx="1">
              <a:schemeClr val="accent1"/>
            </a:lnRef>
            <a:fillRef idx="0">
              <a:schemeClr val="accent1"/>
            </a:fillRef>
            <a:effectRef idx="0">
              <a:schemeClr val="accent1"/>
            </a:effectRef>
            <a:fontRef idx="minor">
              <a:schemeClr val="tx1"/>
            </a:fontRef>
          </p:style>
        </p:cxnSp>
      </p:grpSp>
      <p:sp>
        <p:nvSpPr>
          <p:cNvPr id="103" name="Rectangle 102">
            <a:extLst>
              <a:ext uri="{FF2B5EF4-FFF2-40B4-BE49-F238E27FC236}">
                <a16:creationId xmlns:a16="http://schemas.microsoft.com/office/drawing/2014/main" id="{73F20FDA-6146-4F71-B2FC-5E0951EAB1A5}"/>
              </a:ext>
            </a:extLst>
          </p:cNvPr>
          <p:cNvSpPr/>
          <p:nvPr/>
        </p:nvSpPr>
        <p:spPr>
          <a:xfrm>
            <a:off x="3016549" y="5735185"/>
            <a:ext cx="1215846" cy="646331"/>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Data</a:t>
            </a:r>
          </a:p>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connectors</a:t>
            </a:r>
          </a:p>
        </p:txBody>
      </p:sp>
      <p:sp>
        <p:nvSpPr>
          <p:cNvPr id="104" name="Rectangle 103">
            <a:extLst>
              <a:ext uri="{FF2B5EF4-FFF2-40B4-BE49-F238E27FC236}">
                <a16:creationId xmlns:a16="http://schemas.microsoft.com/office/drawing/2014/main" id="{9F7323DC-8598-4B0B-BE5C-43365C54722B}"/>
              </a:ext>
            </a:extLst>
          </p:cNvPr>
          <p:cNvSpPr/>
          <p:nvPr/>
        </p:nvSpPr>
        <p:spPr>
          <a:xfrm>
            <a:off x="4500293" y="1570818"/>
            <a:ext cx="3385945" cy="369332"/>
          </a:xfrm>
          <a:prstGeom prst="rect">
            <a:avLst/>
          </a:prstGeom>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Analyze.  Act.  Automate.</a:t>
            </a:r>
          </a:p>
        </p:txBody>
      </p:sp>
      <p:cxnSp>
        <p:nvCxnSpPr>
          <p:cNvPr id="107" name="Straight Connector 106">
            <a:extLst>
              <a:ext uri="{FF2B5EF4-FFF2-40B4-BE49-F238E27FC236}">
                <a16:creationId xmlns:a16="http://schemas.microsoft.com/office/drawing/2014/main" id="{3F101F60-E5A1-4DFA-A470-42C47CFC434C}"/>
              </a:ext>
            </a:extLst>
          </p:cNvPr>
          <p:cNvCxnSpPr>
            <a:cxnSpLocks/>
          </p:cNvCxnSpPr>
          <p:nvPr/>
        </p:nvCxnSpPr>
        <p:spPr>
          <a:xfrm>
            <a:off x="3624473" y="4688465"/>
            <a:ext cx="0" cy="26938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B9FEEAD8-5706-4467-9808-65CF65A73230}"/>
              </a:ext>
            </a:extLst>
          </p:cNvPr>
          <p:cNvSpPr/>
          <p:nvPr/>
        </p:nvSpPr>
        <p:spPr>
          <a:xfrm>
            <a:off x="8639026" y="2154315"/>
            <a:ext cx="1022116" cy="1022116"/>
          </a:xfrm>
          <a:prstGeom prst="ellipse">
            <a:avLst/>
          </a:prstGeom>
          <a:solidFill>
            <a:srgbClr val="0075D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F48C02A-C6BB-4350-88FB-5C9CFF522D65}"/>
              </a:ext>
            </a:extLst>
          </p:cNvPr>
          <p:cNvSpPr/>
          <p:nvPr/>
        </p:nvSpPr>
        <p:spPr>
          <a:xfrm>
            <a:off x="5584941" y="2154315"/>
            <a:ext cx="1022116" cy="1022116"/>
          </a:xfrm>
          <a:prstGeom prst="ellipse">
            <a:avLst/>
          </a:prstGeom>
          <a:solidFill>
            <a:srgbClr val="74277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 ICON">
            <a:extLst>
              <a:ext uri="{FF2B5EF4-FFF2-40B4-BE49-F238E27FC236}">
                <a16:creationId xmlns:a16="http://schemas.microsoft.com/office/drawing/2014/main" id="{63EBECD6-FD4F-48B3-945E-D3EBAFE82D23}"/>
              </a:ext>
            </a:extLst>
          </p:cNvPr>
          <p:cNvSpPr>
            <a:spLocks noChangeAspect="1"/>
          </p:cNvSpPr>
          <p:nvPr/>
        </p:nvSpPr>
        <p:spPr bwMode="auto">
          <a:xfrm>
            <a:off x="8891753" y="2456307"/>
            <a:ext cx="516662" cy="418132"/>
          </a:xfrm>
          <a:custGeom>
            <a:avLst/>
            <a:gdLst>
              <a:gd name="connsiteX0" fmla="*/ 524577 w 8430612"/>
              <a:gd name="connsiteY0" fmla="*/ 4908886 h 6439302"/>
              <a:gd name="connsiteX1" fmla="*/ 524577 w 8430612"/>
              <a:gd name="connsiteY1" fmla="*/ 5948414 h 6439302"/>
              <a:gd name="connsiteX2" fmla="*/ 1535230 w 8430612"/>
              <a:gd name="connsiteY2" fmla="*/ 5948414 h 6439302"/>
              <a:gd name="connsiteX3" fmla="*/ 1535230 w 8430612"/>
              <a:gd name="connsiteY3" fmla="*/ 4908886 h 6439302"/>
              <a:gd name="connsiteX4" fmla="*/ 4788575 w 8430612"/>
              <a:gd name="connsiteY4" fmla="*/ 1376415 h 6439302"/>
              <a:gd name="connsiteX5" fmla="*/ 6174600 w 8430612"/>
              <a:gd name="connsiteY5" fmla="*/ 1376415 h 6439302"/>
              <a:gd name="connsiteX6" fmla="*/ 6511491 w 8430612"/>
              <a:gd name="connsiteY6" fmla="*/ 1713306 h 6439302"/>
              <a:gd name="connsiteX7" fmla="*/ 6511491 w 8430612"/>
              <a:gd name="connsiteY7" fmla="*/ 3060828 h 6439302"/>
              <a:gd name="connsiteX8" fmla="*/ 6174600 w 8430612"/>
              <a:gd name="connsiteY8" fmla="*/ 3397719 h 6439302"/>
              <a:gd name="connsiteX9" fmla="*/ 4788575 w 8430612"/>
              <a:gd name="connsiteY9" fmla="*/ 3397719 h 6439302"/>
              <a:gd name="connsiteX10" fmla="*/ 4451684 w 8430612"/>
              <a:gd name="connsiteY10" fmla="*/ 3060828 h 6439302"/>
              <a:gd name="connsiteX11" fmla="*/ 4451684 w 8430612"/>
              <a:gd name="connsiteY11" fmla="*/ 2657421 h 6439302"/>
              <a:gd name="connsiteX12" fmla="*/ 3903046 w 8430612"/>
              <a:gd name="connsiteY12" fmla="*/ 2656575 h 6439302"/>
              <a:gd name="connsiteX13" fmla="*/ 3070247 w 8430612"/>
              <a:gd name="connsiteY13" fmla="*/ 5211334 h 6439302"/>
              <a:gd name="connsiteX14" fmla="*/ 2377229 w 8430612"/>
              <a:gd name="connsiteY14" fmla="*/ 5696340 h 6439302"/>
              <a:gd name="connsiteX15" fmla="*/ 2101248 w 8430612"/>
              <a:gd name="connsiteY15" fmla="*/ 5700953 h 6439302"/>
              <a:gd name="connsiteX16" fmla="*/ 2059807 w 8430612"/>
              <a:gd name="connsiteY16" fmla="*/ 5701317 h 6439302"/>
              <a:gd name="connsiteX17" fmla="*/ 2059807 w 8430612"/>
              <a:gd name="connsiteY17" fmla="*/ 6102411 h 6439302"/>
              <a:gd name="connsiteX18" fmla="*/ 1722916 w 8430612"/>
              <a:gd name="connsiteY18" fmla="*/ 6439302 h 6439302"/>
              <a:gd name="connsiteX19" fmla="*/ 336891 w 8430612"/>
              <a:gd name="connsiteY19" fmla="*/ 6439302 h 6439302"/>
              <a:gd name="connsiteX20" fmla="*/ 0 w 8430612"/>
              <a:gd name="connsiteY20" fmla="*/ 6102411 h 6439302"/>
              <a:gd name="connsiteX21" fmla="*/ 0 w 8430612"/>
              <a:gd name="connsiteY21" fmla="*/ 4754889 h 6439302"/>
              <a:gd name="connsiteX22" fmla="*/ 336891 w 8430612"/>
              <a:gd name="connsiteY22" fmla="*/ 4417998 h 6439302"/>
              <a:gd name="connsiteX23" fmla="*/ 1722916 w 8430612"/>
              <a:gd name="connsiteY23" fmla="*/ 4417998 h 6439302"/>
              <a:gd name="connsiteX24" fmla="*/ 2059807 w 8430612"/>
              <a:gd name="connsiteY24" fmla="*/ 4754889 h 6439302"/>
              <a:gd name="connsiteX25" fmla="*/ 2059807 w 8430612"/>
              <a:gd name="connsiteY25" fmla="*/ 5171544 h 6439302"/>
              <a:gd name="connsiteX26" fmla="*/ 2540750 w 8430612"/>
              <a:gd name="connsiteY26" fmla="*/ 5170266 h 6439302"/>
              <a:gd name="connsiteX27" fmla="*/ 3386169 w 8430612"/>
              <a:gd name="connsiteY27" fmla="*/ 2617540 h 6439302"/>
              <a:gd name="connsiteX28" fmla="*/ 4027105 w 8430612"/>
              <a:gd name="connsiteY28" fmla="*/ 2144832 h 6439302"/>
              <a:gd name="connsiteX29" fmla="*/ 4451684 w 8430612"/>
              <a:gd name="connsiteY29" fmla="*/ 2142605 h 6439302"/>
              <a:gd name="connsiteX30" fmla="*/ 4451684 w 8430612"/>
              <a:gd name="connsiteY30" fmla="*/ 1713306 h 6439302"/>
              <a:gd name="connsiteX31" fmla="*/ 4788575 w 8430612"/>
              <a:gd name="connsiteY31" fmla="*/ 1376415 h 6439302"/>
              <a:gd name="connsiteX32" fmla="*/ 1025099 w 8430612"/>
              <a:gd name="connsiteY32" fmla="*/ 0 h 6439302"/>
              <a:gd name="connsiteX33" fmla="*/ 7412216 w 8430612"/>
              <a:gd name="connsiteY33" fmla="*/ 0 h 6439302"/>
              <a:gd name="connsiteX34" fmla="*/ 8430612 w 8430612"/>
              <a:gd name="connsiteY34" fmla="*/ 1018396 h 6439302"/>
              <a:gd name="connsiteX35" fmla="*/ 8430612 w 8430612"/>
              <a:gd name="connsiteY35" fmla="*/ 4535382 h 6439302"/>
              <a:gd name="connsiteX36" fmla="*/ 7412216 w 8430612"/>
              <a:gd name="connsiteY36" fmla="*/ 5553778 h 6439302"/>
              <a:gd name="connsiteX37" fmla="*/ 4576814 w 8430612"/>
              <a:gd name="connsiteY37" fmla="*/ 5553778 h 6439302"/>
              <a:gd name="connsiteX38" fmla="*/ 4576814 w 8430612"/>
              <a:gd name="connsiteY38" fmla="*/ 5254492 h 6439302"/>
              <a:gd name="connsiteX39" fmla="*/ 7466779 w 8430612"/>
              <a:gd name="connsiteY39" fmla="*/ 5254492 h 6439302"/>
              <a:gd name="connsiteX40" fmla="*/ 8105901 w 8430612"/>
              <a:gd name="connsiteY40" fmla="*/ 4615370 h 6439302"/>
              <a:gd name="connsiteX41" fmla="*/ 8105901 w 8430612"/>
              <a:gd name="connsiteY41" fmla="*/ 938408 h 6439302"/>
              <a:gd name="connsiteX42" fmla="*/ 7466779 w 8430612"/>
              <a:gd name="connsiteY42" fmla="*/ 299286 h 6439302"/>
              <a:gd name="connsiteX43" fmla="*/ 970535 w 8430612"/>
              <a:gd name="connsiteY43" fmla="*/ 299286 h 6439302"/>
              <a:gd name="connsiteX44" fmla="*/ 331413 w 8430612"/>
              <a:gd name="connsiteY44" fmla="*/ 938408 h 6439302"/>
              <a:gd name="connsiteX45" fmla="*/ 331413 w 8430612"/>
              <a:gd name="connsiteY45" fmla="*/ 3792355 h 6439302"/>
              <a:gd name="connsiteX46" fmla="*/ 6702 w 8430612"/>
              <a:gd name="connsiteY46" fmla="*/ 3792355 h 6439302"/>
              <a:gd name="connsiteX47" fmla="*/ 6702 w 8430612"/>
              <a:gd name="connsiteY47" fmla="*/ 1018396 h 6439302"/>
              <a:gd name="connsiteX48" fmla="*/ 1025099 w 8430612"/>
              <a:gd name="connsiteY48" fmla="*/ 0 h 643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30612" h="6439302">
                <a:moveTo>
                  <a:pt x="524577" y="4908886"/>
                </a:moveTo>
                <a:lnTo>
                  <a:pt x="524577" y="5948414"/>
                </a:lnTo>
                <a:lnTo>
                  <a:pt x="1535230" y="5948414"/>
                </a:lnTo>
                <a:lnTo>
                  <a:pt x="1535230" y="4908886"/>
                </a:lnTo>
                <a:close/>
                <a:moveTo>
                  <a:pt x="4788575" y="1376415"/>
                </a:moveTo>
                <a:lnTo>
                  <a:pt x="6174600" y="1376415"/>
                </a:lnTo>
                <a:cubicBezTo>
                  <a:pt x="6360660" y="1376415"/>
                  <a:pt x="6511491" y="1527246"/>
                  <a:pt x="6511491" y="1713306"/>
                </a:cubicBezTo>
                <a:lnTo>
                  <a:pt x="6511491" y="3060828"/>
                </a:lnTo>
                <a:cubicBezTo>
                  <a:pt x="6511491" y="3246888"/>
                  <a:pt x="6360660" y="3397719"/>
                  <a:pt x="6174600" y="3397719"/>
                </a:cubicBezTo>
                <a:lnTo>
                  <a:pt x="4788575" y="3397719"/>
                </a:lnTo>
                <a:cubicBezTo>
                  <a:pt x="4602515" y="3397719"/>
                  <a:pt x="4451684" y="3246888"/>
                  <a:pt x="4451684" y="3060828"/>
                </a:cubicBezTo>
                <a:lnTo>
                  <a:pt x="4451684" y="2657421"/>
                </a:lnTo>
                <a:lnTo>
                  <a:pt x="3903046" y="2656575"/>
                </a:lnTo>
                <a:cubicBezTo>
                  <a:pt x="3625446" y="3508161"/>
                  <a:pt x="3265622" y="4698611"/>
                  <a:pt x="3070247" y="5211334"/>
                </a:cubicBezTo>
                <a:cubicBezTo>
                  <a:pt x="2874872" y="5724057"/>
                  <a:pt x="2692527" y="5689513"/>
                  <a:pt x="2377229" y="5696340"/>
                </a:cubicBezTo>
                <a:cubicBezTo>
                  <a:pt x="2258991" y="5698900"/>
                  <a:pt x="2173054" y="5700202"/>
                  <a:pt x="2101248" y="5700953"/>
                </a:cubicBezTo>
                <a:lnTo>
                  <a:pt x="2059807" y="5701317"/>
                </a:lnTo>
                <a:lnTo>
                  <a:pt x="2059807" y="6102411"/>
                </a:lnTo>
                <a:cubicBezTo>
                  <a:pt x="2059807" y="6288471"/>
                  <a:pt x="1908976" y="6439302"/>
                  <a:pt x="1722916" y="6439302"/>
                </a:cubicBezTo>
                <a:lnTo>
                  <a:pt x="336891" y="6439302"/>
                </a:lnTo>
                <a:cubicBezTo>
                  <a:pt x="150831" y="6439302"/>
                  <a:pt x="0" y="6288471"/>
                  <a:pt x="0" y="6102411"/>
                </a:cubicBezTo>
                <a:lnTo>
                  <a:pt x="0" y="4754889"/>
                </a:lnTo>
                <a:cubicBezTo>
                  <a:pt x="0" y="4568829"/>
                  <a:pt x="150831" y="4417998"/>
                  <a:pt x="336891" y="4417998"/>
                </a:cubicBezTo>
                <a:lnTo>
                  <a:pt x="1722916" y="4417998"/>
                </a:lnTo>
                <a:cubicBezTo>
                  <a:pt x="1908976" y="4417998"/>
                  <a:pt x="2059807" y="4568829"/>
                  <a:pt x="2059807" y="4754889"/>
                </a:cubicBezTo>
                <a:lnTo>
                  <a:pt x="2059807" y="5171544"/>
                </a:lnTo>
                <a:lnTo>
                  <a:pt x="2540750" y="5170266"/>
                </a:lnTo>
                <a:cubicBezTo>
                  <a:pt x="2822556" y="4319357"/>
                  <a:pt x="3248171" y="3056754"/>
                  <a:pt x="3386169" y="2617540"/>
                </a:cubicBezTo>
                <a:cubicBezTo>
                  <a:pt x="3524167" y="2178324"/>
                  <a:pt x="3763355" y="2151160"/>
                  <a:pt x="4027105" y="2144832"/>
                </a:cubicBezTo>
                <a:lnTo>
                  <a:pt x="4451684" y="2142605"/>
                </a:lnTo>
                <a:lnTo>
                  <a:pt x="4451684" y="1713306"/>
                </a:lnTo>
                <a:cubicBezTo>
                  <a:pt x="4451684" y="1527246"/>
                  <a:pt x="4602515" y="1376415"/>
                  <a:pt x="4788575" y="1376415"/>
                </a:cubicBezTo>
                <a:close/>
                <a:moveTo>
                  <a:pt x="1025099" y="0"/>
                </a:moveTo>
                <a:lnTo>
                  <a:pt x="7412216" y="0"/>
                </a:lnTo>
                <a:cubicBezTo>
                  <a:pt x="7974661" y="0"/>
                  <a:pt x="8430612" y="455951"/>
                  <a:pt x="8430612" y="1018396"/>
                </a:cubicBezTo>
                <a:lnTo>
                  <a:pt x="8430612" y="4535382"/>
                </a:lnTo>
                <a:cubicBezTo>
                  <a:pt x="8430612" y="5097827"/>
                  <a:pt x="7974661" y="5553778"/>
                  <a:pt x="7412216" y="5553778"/>
                </a:cubicBezTo>
                <a:lnTo>
                  <a:pt x="4576814" y="5553778"/>
                </a:lnTo>
                <a:lnTo>
                  <a:pt x="4576814" y="5254492"/>
                </a:lnTo>
                <a:lnTo>
                  <a:pt x="7466779" y="5254492"/>
                </a:lnTo>
                <a:cubicBezTo>
                  <a:pt x="7819756" y="5254492"/>
                  <a:pt x="8105901" y="4968347"/>
                  <a:pt x="8105901" y="4615370"/>
                </a:cubicBezTo>
                <a:lnTo>
                  <a:pt x="8105901" y="938408"/>
                </a:lnTo>
                <a:cubicBezTo>
                  <a:pt x="8105901" y="585431"/>
                  <a:pt x="7819756" y="299286"/>
                  <a:pt x="7466779" y="299286"/>
                </a:cubicBezTo>
                <a:lnTo>
                  <a:pt x="970535" y="299286"/>
                </a:lnTo>
                <a:cubicBezTo>
                  <a:pt x="617559" y="299286"/>
                  <a:pt x="331413" y="585431"/>
                  <a:pt x="331413" y="938408"/>
                </a:cubicBezTo>
                <a:lnTo>
                  <a:pt x="331413" y="3792355"/>
                </a:lnTo>
                <a:lnTo>
                  <a:pt x="6702" y="3792355"/>
                </a:lnTo>
                <a:lnTo>
                  <a:pt x="6702" y="1018396"/>
                </a:lnTo>
                <a:cubicBezTo>
                  <a:pt x="6702" y="455951"/>
                  <a:pt x="462653" y="0"/>
                  <a:pt x="1025099"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2050"/>
              </a:solidFill>
              <a:effectLst/>
              <a:uLnTx/>
              <a:uFillTx/>
              <a:latin typeface="Segoe UI"/>
              <a:ea typeface="+mn-ea"/>
              <a:cs typeface="+mn-cs"/>
            </a:endParaRPr>
          </a:p>
        </p:txBody>
      </p:sp>
      <p:sp>
        <p:nvSpPr>
          <p:cNvPr id="51" name="POWERAPPSICON">
            <a:extLst>
              <a:ext uri="{FF2B5EF4-FFF2-40B4-BE49-F238E27FC236}">
                <a16:creationId xmlns:a16="http://schemas.microsoft.com/office/drawing/2014/main" id="{854825B3-BF99-4D49-B2BC-BCE731C2AFF3}"/>
              </a:ext>
            </a:extLst>
          </p:cNvPr>
          <p:cNvSpPr>
            <a:spLocks noChangeAspect="1"/>
          </p:cNvSpPr>
          <p:nvPr/>
        </p:nvSpPr>
        <p:spPr bwMode="auto">
          <a:xfrm>
            <a:off x="5832704" y="2453562"/>
            <a:ext cx="526590" cy="423622"/>
          </a:xfrm>
          <a:custGeom>
            <a:avLst/>
            <a:gdLst>
              <a:gd name="connsiteX0" fmla="*/ 274828 w 416691"/>
              <a:gd name="connsiteY0" fmla="*/ 227922 h 316368"/>
              <a:gd name="connsiteX1" fmla="*/ 312357 w 416691"/>
              <a:gd name="connsiteY1" fmla="*/ 265002 h 316368"/>
              <a:gd name="connsiteX2" fmla="*/ 312418 w 416691"/>
              <a:gd name="connsiteY2" fmla="*/ 275189 h 316368"/>
              <a:gd name="connsiteX3" fmla="*/ 273845 w 416691"/>
              <a:gd name="connsiteY3" fmla="*/ 314228 h 316368"/>
              <a:gd name="connsiteX4" fmla="*/ 263659 w 416691"/>
              <a:gd name="connsiteY4" fmla="*/ 314289 h 316368"/>
              <a:gd name="connsiteX5" fmla="*/ 226130 w 416691"/>
              <a:gd name="connsiteY5" fmla="*/ 277209 h 316368"/>
              <a:gd name="connsiteX6" fmla="*/ 226069 w 416691"/>
              <a:gd name="connsiteY6" fmla="*/ 267023 h 316368"/>
              <a:gd name="connsiteX7" fmla="*/ 264642 w 416691"/>
              <a:gd name="connsiteY7" fmla="*/ 227984 h 316368"/>
              <a:gd name="connsiteX8" fmla="*/ 274828 w 416691"/>
              <a:gd name="connsiteY8" fmla="*/ 227922 h 316368"/>
              <a:gd name="connsiteX9" fmla="*/ 334401 w 416691"/>
              <a:gd name="connsiteY9" fmla="*/ 168507 h 316368"/>
              <a:gd name="connsiteX10" fmla="*/ 371930 w 416691"/>
              <a:gd name="connsiteY10" fmla="*/ 205587 h 316368"/>
              <a:gd name="connsiteX11" fmla="*/ 371991 w 416691"/>
              <a:gd name="connsiteY11" fmla="*/ 215774 h 316368"/>
              <a:gd name="connsiteX12" fmla="*/ 333418 w 416691"/>
              <a:gd name="connsiteY12" fmla="*/ 254813 h 316368"/>
              <a:gd name="connsiteX13" fmla="*/ 323232 w 416691"/>
              <a:gd name="connsiteY13" fmla="*/ 254874 h 316368"/>
              <a:gd name="connsiteX14" fmla="*/ 285703 w 416691"/>
              <a:gd name="connsiteY14" fmla="*/ 217794 h 316368"/>
              <a:gd name="connsiteX15" fmla="*/ 285642 w 416691"/>
              <a:gd name="connsiteY15" fmla="*/ 207608 h 316368"/>
              <a:gd name="connsiteX16" fmla="*/ 324215 w 416691"/>
              <a:gd name="connsiteY16" fmla="*/ 168569 h 316368"/>
              <a:gd name="connsiteX17" fmla="*/ 334401 w 416691"/>
              <a:gd name="connsiteY17" fmla="*/ 168507 h 316368"/>
              <a:gd name="connsiteX18" fmla="*/ 152821 w 416691"/>
              <a:gd name="connsiteY18" fmla="*/ 167256 h 316368"/>
              <a:gd name="connsiteX19" fmla="*/ 147368 w 416691"/>
              <a:gd name="connsiteY19" fmla="*/ 169553 h 316368"/>
              <a:gd name="connsiteX20" fmla="*/ 109372 w 416691"/>
              <a:gd name="connsiteY20" fmla="*/ 208008 h 316368"/>
              <a:gd name="connsiteX21" fmla="*/ 109438 w 416691"/>
              <a:gd name="connsiteY21" fmla="*/ 218942 h 316368"/>
              <a:gd name="connsiteX22" fmla="*/ 145598 w 416691"/>
              <a:gd name="connsiteY22" fmla="*/ 254670 h 316368"/>
              <a:gd name="connsiteX23" fmla="*/ 156532 w 416691"/>
              <a:gd name="connsiteY23" fmla="*/ 254604 h 316368"/>
              <a:gd name="connsiteX24" fmla="*/ 194528 w 416691"/>
              <a:gd name="connsiteY24" fmla="*/ 216149 h 316368"/>
              <a:gd name="connsiteX25" fmla="*/ 194462 w 416691"/>
              <a:gd name="connsiteY25" fmla="*/ 205215 h 316368"/>
              <a:gd name="connsiteX26" fmla="*/ 158302 w 416691"/>
              <a:gd name="connsiteY26" fmla="*/ 169487 h 316368"/>
              <a:gd name="connsiteX27" fmla="*/ 152821 w 416691"/>
              <a:gd name="connsiteY27" fmla="*/ 167256 h 316368"/>
              <a:gd name="connsiteX28" fmla="*/ 152767 w 416691"/>
              <a:gd name="connsiteY28" fmla="*/ 113185 h 316368"/>
              <a:gd name="connsiteX29" fmla="*/ 163879 w 416691"/>
              <a:gd name="connsiteY29" fmla="*/ 117710 h 316368"/>
              <a:gd name="connsiteX30" fmla="*/ 245552 w 416691"/>
              <a:gd name="connsiteY30" fmla="*/ 198407 h 316368"/>
              <a:gd name="connsiteX31" fmla="*/ 245686 w 416691"/>
              <a:gd name="connsiteY31" fmla="*/ 220576 h 316368"/>
              <a:gd name="connsiteX32" fmla="*/ 161740 w 416691"/>
              <a:gd name="connsiteY32" fmla="*/ 305537 h 316368"/>
              <a:gd name="connsiteX33" fmla="*/ 139571 w 416691"/>
              <a:gd name="connsiteY33" fmla="*/ 305671 h 316368"/>
              <a:gd name="connsiteX34" fmla="*/ 57898 w 416691"/>
              <a:gd name="connsiteY34" fmla="*/ 224974 h 316368"/>
              <a:gd name="connsiteX35" fmla="*/ 57764 w 416691"/>
              <a:gd name="connsiteY35" fmla="*/ 202804 h 316368"/>
              <a:gd name="connsiteX36" fmla="*/ 141710 w 416691"/>
              <a:gd name="connsiteY36" fmla="*/ 117843 h 316368"/>
              <a:gd name="connsiteX37" fmla="*/ 152767 w 416691"/>
              <a:gd name="connsiteY37" fmla="*/ 113185 h 316368"/>
              <a:gd name="connsiteX38" fmla="*/ 274828 w 416691"/>
              <a:gd name="connsiteY38" fmla="*/ 111450 h 316368"/>
              <a:gd name="connsiteX39" fmla="*/ 312357 w 416691"/>
              <a:gd name="connsiteY39" fmla="*/ 148530 h 316368"/>
              <a:gd name="connsiteX40" fmla="*/ 312418 w 416691"/>
              <a:gd name="connsiteY40" fmla="*/ 158717 h 316368"/>
              <a:gd name="connsiteX41" fmla="*/ 273845 w 416691"/>
              <a:gd name="connsiteY41" fmla="*/ 197756 h 316368"/>
              <a:gd name="connsiteX42" fmla="*/ 263659 w 416691"/>
              <a:gd name="connsiteY42" fmla="*/ 197817 h 316368"/>
              <a:gd name="connsiteX43" fmla="*/ 226130 w 416691"/>
              <a:gd name="connsiteY43" fmla="*/ 160737 h 316368"/>
              <a:gd name="connsiteX44" fmla="*/ 226069 w 416691"/>
              <a:gd name="connsiteY44" fmla="*/ 150551 h 316368"/>
              <a:gd name="connsiteX45" fmla="*/ 264642 w 416691"/>
              <a:gd name="connsiteY45" fmla="*/ 111512 h 316368"/>
              <a:gd name="connsiteX46" fmla="*/ 274828 w 416691"/>
              <a:gd name="connsiteY46" fmla="*/ 111450 h 316368"/>
              <a:gd name="connsiteX47" fmla="*/ 45680 w 416691"/>
              <a:gd name="connsiteY47" fmla="*/ 0 h 316368"/>
              <a:gd name="connsiteX48" fmla="*/ 371011 w 416691"/>
              <a:gd name="connsiteY48" fmla="*/ 0 h 316368"/>
              <a:gd name="connsiteX49" fmla="*/ 416691 w 416691"/>
              <a:gd name="connsiteY49" fmla="*/ 45680 h 316368"/>
              <a:gd name="connsiteX50" fmla="*/ 416691 w 416691"/>
              <a:gd name="connsiteY50" fmla="*/ 225772 h 316368"/>
              <a:gd name="connsiteX51" fmla="*/ 371011 w 416691"/>
              <a:gd name="connsiteY51" fmla="*/ 271452 h 316368"/>
              <a:gd name="connsiteX52" fmla="*/ 363811 w 416691"/>
              <a:gd name="connsiteY52" fmla="*/ 271452 h 316368"/>
              <a:gd name="connsiteX53" fmla="*/ 363811 w 416691"/>
              <a:gd name="connsiteY53" fmla="*/ 251397 h 316368"/>
              <a:gd name="connsiteX54" fmla="*/ 368991 w 416691"/>
              <a:gd name="connsiteY54" fmla="*/ 251397 h 316368"/>
              <a:gd name="connsiteX55" fmla="*/ 397764 w 416691"/>
              <a:gd name="connsiteY55" fmla="*/ 222624 h 316368"/>
              <a:gd name="connsiteX56" fmla="*/ 397764 w 416691"/>
              <a:gd name="connsiteY56" fmla="*/ 45860 h 316368"/>
              <a:gd name="connsiteX57" fmla="*/ 368991 w 416691"/>
              <a:gd name="connsiteY57" fmla="*/ 17086 h 316368"/>
              <a:gd name="connsiteX58" fmla="*/ 47700 w 416691"/>
              <a:gd name="connsiteY58" fmla="*/ 17086 h 316368"/>
              <a:gd name="connsiteX59" fmla="*/ 18927 w 416691"/>
              <a:gd name="connsiteY59" fmla="*/ 45860 h 316368"/>
              <a:gd name="connsiteX60" fmla="*/ 18927 w 416691"/>
              <a:gd name="connsiteY60" fmla="*/ 222624 h 316368"/>
              <a:gd name="connsiteX61" fmla="*/ 47700 w 416691"/>
              <a:gd name="connsiteY61" fmla="*/ 251397 h 316368"/>
              <a:gd name="connsiteX62" fmla="*/ 58874 w 416691"/>
              <a:gd name="connsiteY62" fmla="*/ 251397 h 316368"/>
              <a:gd name="connsiteX63" fmla="*/ 58874 w 416691"/>
              <a:gd name="connsiteY63" fmla="*/ 271452 h 316368"/>
              <a:gd name="connsiteX64" fmla="*/ 45680 w 416691"/>
              <a:gd name="connsiteY64" fmla="*/ 271452 h 316368"/>
              <a:gd name="connsiteX65" fmla="*/ 0 w 416691"/>
              <a:gd name="connsiteY65" fmla="*/ 225772 h 316368"/>
              <a:gd name="connsiteX66" fmla="*/ 0 w 416691"/>
              <a:gd name="connsiteY66" fmla="*/ 45680 h 316368"/>
              <a:gd name="connsiteX67" fmla="*/ 45680 w 416691"/>
              <a:gd name="connsiteY67" fmla="*/ 0 h 31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16691" h="316368">
                <a:moveTo>
                  <a:pt x="274828" y="227922"/>
                </a:moveTo>
                <a:lnTo>
                  <a:pt x="312357" y="265002"/>
                </a:lnTo>
                <a:cubicBezTo>
                  <a:pt x="315186" y="267798"/>
                  <a:pt x="315214" y="272359"/>
                  <a:pt x="312418" y="275189"/>
                </a:cubicBezTo>
                <a:lnTo>
                  <a:pt x="273845" y="314228"/>
                </a:lnTo>
                <a:cubicBezTo>
                  <a:pt x="271049" y="317058"/>
                  <a:pt x="266489" y="317085"/>
                  <a:pt x="263659" y="314289"/>
                </a:cubicBezTo>
                <a:lnTo>
                  <a:pt x="226130" y="277209"/>
                </a:lnTo>
                <a:cubicBezTo>
                  <a:pt x="223301" y="274413"/>
                  <a:pt x="223273" y="269853"/>
                  <a:pt x="226069" y="267023"/>
                </a:cubicBezTo>
                <a:lnTo>
                  <a:pt x="264642" y="227984"/>
                </a:lnTo>
                <a:cubicBezTo>
                  <a:pt x="267438" y="225154"/>
                  <a:pt x="271998" y="225126"/>
                  <a:pt x="274828" y="227922"/>
                </a:cubicBezTo>
                <a:close/>
                <a:moveTo>
                  <a:pt x="334401" y="168507"/>
                </a:moveTo>
                <a:lnTo>
                  <a:pt x="371930" y="205587"/>
                </a:lnTo>
                <a:cubicBezTo>
                  <a:pt x="374759" y="208383"/>
                  <a:pt x="374787" y="212944"/>
                  <a:pt x="371991" y="215774"/>
                </a:cubicBezTo>
                <a:lnTo>
                  <a:pt x="333418" y="254813"/>
                </a:lnTo>
                <a:cubicBezTo>
                  <a:pt x="330622" y="257643"/>
                  <a:pt x="326062" y="257670"/>
                  <a:pt x="323232" y="254874"/>
                </a:cubicBezTo>
                <a:lnTo>
                  <a:pt x="285703" y="217794"/>
                </a:lnTo>
                <a:cubicBezTo>
                  <a:pt x="282874" y="214998"/>
                  <a:pt x="282846" y="210438"/>
                  <a:pt x="285642" y="207608"/>
                </a:cubicBezTo>
                <a:lnTo>
                  <a:pt x="324215" y="168569"/>
                </a:lnTo>
                <a:cubicBezTo>
                  <a:pt x="327011" y="165739"/>
                  <a:pt x="331571" y="165711"/>
                  <a:pt x="334401" y="168507"/>
                </a:cubicBezTo>
                <a:close/>
                <a:moveTo>
                  <a:pt x="152821" y="167256"/>
                </a:moveTo>
                <a:cubicBezTo>
                  <a:pt x="150842" y="167268"/>
                  <a:pt x="148868" y="168034"/>
                  <a:pt x="147368" y="169553"/>
                </a:cubicBezTo>
                <a:lnTo>
                  <a:pt x="109372" y="208008"/>
                </a:lnTo>
                <a:cubicBezTo>
                  <a:pt x="106371" y="211046"/>
                  <a:pt x="106400" y="215941"/>
                  <a:pt x="109438" y="218942"/>
                </a:cubicBezTo>
                <a:lnTo>
                  <a:pt x="145598" y="254670"/>
                </a:lnTo>
                <a:cubicBezTo>
                  <a:pt x="148636" y="257671"/>
                  <a:pt x="153531" y="257642"/>
                  <a:pt x="156532" y="254604"/>
                </a:cubicBezTo>
                <a:lnTo>
                  <a:pt x="194528" y="216149"/>
                </a:lnTo>
                <a:cubicBezTo>
                  <a:pt x="197529" y="213112"/>
                  <a:pt x="197500" y="208217"/>
                  <a:pt x="194462" y="205215"/>
                </a:cubicBezTo>
                <a:lnTo>
                  <a:pt x="158302" y="169487"/>
                </a:lnTo>
                <a:cubicBezTo>
                  <a:pt x="156783" y="167987"/>
                  <a:pt x="154800" y="167244"/>
                  <a:pt x="152821" y="167256"/>
                </a:cubicBezTo>
                <a:close/>
                <a:moveTo>
                  <a:pt x="152767" y="113185"/>
                </a:moveTo>
                <a:cubicBezTo>
                  <a:pt x="156779" y="113161"/>
                  <a:pt x="160800" y="114667"/>
                  <a:pt x="163879" y="117710"/>
                </a:cubicBezTo>
                <a:lnTo>
                  <a:pt x="245552" y="198407"/>
                </a:lnTo>
                <a:cubicBezTo>
                  <a:pt x="251711" y="204492"/>
                  <a:pt x="251771" y="214417"/>
                  <a:pt x="245686" y="220576"/>
                </a:cubicBezTo>
                <a:lnTo>
                  <a:pt x="161740" y="305537"/>
                </a:lnTo>
                <a:cubicBezTo>
                  <a:pt x="155655" y="311696"/>
                  <a:pt x="145730" y="311756"/>
                  <a:pt x="139571" y="305671"/>
                </a:cubicBezTo>
                <a:lnTo>
                  <a:pt x="57898" y="224974"/>
                </a:lnTo>
                <a:cubicBezTo>
                  <a:pt x="51739" y="218889"/>
                  <a:pt x="51679" y="208963"/>
                  <a:pt x="57764" y="202804"/>
                </a:cubicBezTo>
                <a:lnTo>
                  <a:pt x="141710" y="117843"/>
                </a:lnTo>
                <a:cubicBezTo>
                  <a:pt x="144752" y="114764"/>
                  <a:pt x="148755" y="113209"/>
                  <a:pt x="152767" y="113185"/>
                </a:cubicBezTo>
                <a:close/>
                <a:moveTo>
                  <a:pt x="274828" y="111450"/>
                </a:moveTo>
                <a:lnTo>
                  <a:pt x="312357" y="148530"/>
                </a:lnTo>
                <a:cubicBezTo>
                  <a:pt x="315186" y="151326"/>
                  <a:pt x="315214" y="155887"/>
                  <a:pt x="312418" y="158717"/>
                </a:cubicBezTo>
                <a:lnTo>
                  <a:pt x="273845" y="197756"/>
                </a:lnTo>
                <a:cubicBezTo>
                  <a:pt x="271049" y="200586"/>
                  <a:pt x="266489" y="200613"/>
                  <a:pt x="263659" y="197817"/>
                </a:cubicBezTo>
                <a:lnTo>
                  <a:pt x="226130" y="160737"/>
                </a:lnTo>
                <a:cubicBezTo>
                  <a:pt x="223301" y="157941"/>
                  <a:pt x="223273" y="153381"/>
                  <a:pt x="226069" y="150551"/>
                </a:cubicBezTo>
                <a:lnTo>
                  <a:pt x="264642" y="111512"/>
                </a:lnTo>
                <a:cubicBezTo>
                  <a:pt x="267438" y="108682"/>
                  <a:pt x="271998" y="108654"/>
                  <a:pt x="274828" y="111450"/>
                </a:cubicBezTo>
                <a:close/>
                <a:moveTo>
                  <a:pt x="45680" y="0"/>
                </a:moveTo>
                <a:lnTo>
                  <a:pt x="371011" y="0"/>
                </a:lnTo>
                <a:cubicBezTo>
                  <a:pt x="396239" y="0"/>
                  <a:pt x="416691" y="20452"/>
                  <a:pt x="416691" y="45680"/>
                </a:cubicBezTo>
                <a:lnTo>
                  <a:pt x="416691" y="225772"/>
                </a:lnTo>
                <a:cubicBezTo>
                  <a:pt x="416691" y="251001"/>
                  <a:pt x="396239" y="271452"/>
                  <a:pt x="371011" y="271452"/>
                </a:cubicBezTo>
                <a:lnTo>
                  <a:pt x="363811" y="271452"/>
                </a:lnTo>
                <a:lnTo>
                  <a:pt x="363811" y="251397"/>
                </a:lnTo>
                <a:lnTo>
                  <a:pt x="368991" y="251397"/>
                </a:lnTo>
                <a:cubicBezTo>
                  <a:pt x="384882" y="251397"/>
                  <a:pt x="397764" y="238515"/>
                  <a:pt x="397764" y="222624"/>
                </a:cubicBezTo>
                <a:lnTo>
                  <a:pt x="397764" y="45860"/>
                </a:lnTo>
                <a:cubicBezTo>
                  <a:pt x="397764" y="29969"/>
                  <a:pt x="384882" y="17086"/>
                  <a:pt x="368991" y="17086"/>
                </a:cubicBezTo>
                <a:lnTo>
                  <a:pt x="47700" y="17086"/>
                </a:lnTo>
                <a:cubicBezTo>
                  <a:pt x="31809" y="17086"/>
                  <a:pt x="18927" y="29969"/>
                  <a:pt x="18927" y="45860"/>
                </a:cubicBezTo>
                <a:lnTo>
                  <a:pt x="18927" y="222624"/>
                </a:lnTo>
                <a:cubicBezTo>
                  <a:pt x="18927" y="238515"/>
                  <a:pt x="31809" y="251397"/>
                  <a:pt x="47700" y="251397"/>
                </a:cubicBezTo>
                <a:lnTo>
                  <a:pt x="58874" y="251397"/>
                </a:lnTo>
                <a:lnTo>
                  <a:pt x="58874" y="271452"/>
                </a:lnTo>
                <a:lnTo>
                  <a:pt x="45680" y="271452"/>
                </a:lnTo>
                <a:cubicBezTo>
                  <a:pt x="20452" y="271452"/>
                  <a:pt x="0" y="251001"/>
                  <a:pt x="0" y="225772"/>
                </a:cubicBezTo>
                <a:lnTo>
                  <a:pt x="0" y="45680"/>
                </a:lnTo>
                <a:cubicBezTo>
                  <a:pt x="0" y="20452"/>
                  <a:pt x="20452" y="0"/>
                  <a:pt x="4568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2050"/>
              </a:solidFill>
              <a:effectLst/>
              <a:uLnTx/>
              <a:uFillTx/>
              <a:latin typeface="Segoe UI"/>
              <a:ea typeface="+mn-ea"/>
              <a:cs typeface="+mn-cs"/>
            </a:endParaRPr>
          </a:p>
        </p:txBody>
      </p:sp>
      <p:cxnSp>
        <p:nvCxnSpPr>
          <p:cNvPr id="122" name="Straight Connector 121">
            <a:extLst>
              <a:ext uri="{FF2B5EF4-FFF2-40B4-BE49-F238E27FC236}">
                <a16:creationId xmlns:a16="http://schemas.microsoft.com/office/drawing/2014/main" id="{82E567AF-1D5A-49CE-B2D4-D1EF29F5D571}"/>
              </a:ext>
            </a:extLst>
          </p:cNvPr>
          <p:cNvCxnSpPr>
            <a:cxnSpLocks/>
          </p:cNvCxnSpPr>
          <p:nvPr/>
        </p:nvCxnSpPr>
        <p:spPr>
          <a:xfrm>
            <a:off x="6070781" y="4688465"/>
            <a:ext cx="2446308"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54289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B0DEA6-645B-4F7F-924F-172BD201705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CFC7F0AE-054D-4CC3-8476-4BBA30FF85F7}"/>
              </a:ext>
            </a:extLst>
          </p:cNvPr>
          <p:cNvSpPr/>
          <p:nvPr/>
        </p:nvSpPr>
        <p:spPr>
          <a:xfrm>
            <a:off x="628649" y="3429000"/>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5E97985-1317-4FAF-9FD7-0BA3CA404BB2}"/>
              </a:ext>
            </a:extLst>
          </p:cNvPr>
          <p:cNvSpPr/>
          <p:nvPr/>
        </p:nvSpPr>
        <p:spPr>
          <a:xfrm>
            <a:off x="180975" y="1747261"/>
            <a:ext cx="2350651" cy="39052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5694277-29FA-4F6D-BAD3-EA1209B9C213}"/>
              </a:ext>
            </a:extLst>
          </p:cNvPr>
          <p:cNvSpPr/>
          <p:nvPr/>
        </p:nvSpPr>
        <p:spPr>
          <a:xfrm>
            <a:off x="3240350" y="1747261"/>
            <a:ext cx="59822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296587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2315F9-F142-4EC2-9ADD-19BB0CB6430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EB5D95DC-9B41-4B3B-9E55-9DBBBFCFA036}"/>
              </a:ext>
            </a:extLst>
          </p:cNvPr>
          <p:cNvSpPr/>
          <p:nvPr/>
        </p:nvSpPr>
        <p:spPr>
          <a:xfrm>
            <a:off x="628649" y="5572125"/>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BD679AD-06BA-4793-98EA-EA581DB80751}"/>
              </a:ext>
            </a:extLst>
          </p:cNvPr>
          <p:cNvSpPr/>
          <p:nvPr/>
        </p:nvSpPr>
        <p:spPr>
          <a:xfrm>
            <a:off x="180975" y="1747261"/>
            <a:ext cx="235065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2D61F15-D916-4297-BDF9-57F5CF525C85}"/>
              </a:ext>
            </a:extLst>
          </p:cNvPr>
          <p:cNvSpPr/>
          <p:nvPr/>
        </p:nvSpPr>
        <p:spPr>
          <a:xfrm>
            <a:off x="6667499"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921B0FB-AB7E-45DD-A5C4-3732CC77B26E}"/>
              </a:ext>
            </a:extLst>
          </p:cNvPr>
          <p:cNvSpPr/>
          <p:nvPr/>
        </p:nvSpPr>
        <p:spPr>
          <a:xfrm>
            <a:off x="3240350" y="1747261"/>
            <a:ext cx="7723572"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5848660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6F54F6-80E7-4DA9-8ADA-E4C29A45CEB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A4819055-F441-435A-BF86-CC86A3BA1383}"/>
              </a:ext>
            </a:extLst>
          </p:cNvPr>
          <p:cNvSpPr/>
          <p:nvPr/>
        </p:nvSpPr>
        <p:spPr>
          <a:xfrm>
            <a:off x="628649" y="5309471"/>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643D9AF-547B-4C6A-ABD9-D7CB4890595C}"/>
              </a:ext>
            </a:extLst>
          </p:cNvPr>
          <p:cNvSpPr/>
          <p:nvPr/>
        </p:nvSpPr>
        <p:spPr>
          <a:xfrm>
            <a:off x="6157911"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2266372-28E1-4925-AA76-E8B84B349625}"/>
              </a:ext>
            </a:extLst>
          </p:cNvPr>
          <p:cNvSpPr/>
          <p:nvPr/>
        </p:nvSpPr>
        <p:spPr>
          <a:xfrm>
            <a:off x="3240350" y="1747261"/>
            <a:ext cx="5752730"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645249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5EC775-88A1-47B6-9F74-19320C8E7961}"/>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0" name="Rectangle 9">
            <a:extLst>
              <a:ext uri="{FF2B5EF4-FFF2-40B4-BE49-F238E27FC236}">
                <a16:creationId xmlns:a16="http://schemas.microsoft.com/office/drawing/2014/main" id="{BEB54EC1-DFA2-47EA-8922-97D4AFFB06C6}"/>
              </a:ext>
            </a:extLst>
          </p:cNvPr>
          <p:cNvSpPr/>
          <p:nvPr/>
        </p:nvSpPr>
        <p:spPr>
          <a:xfrm>
            <a:off x="626268" y="3970029"/>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F03350E-8B60-474E-9576-35602D198696}"/>
              </a:ext>
            </a:extLst>
          </p:cNvPr>
          <p:cNvSpPr/>
          <p:nvPr/>
        </p:nvSpPr>
        <p:spPr>
          <a:xfrm>
            <a:off x="3117849" y="1747261"/>
            <a:ext cx="678075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C69A6B6-FA93-422E-8405-40E82BAAC045}"/>
              </a:ext>
            </a:extLst>
          </p:cNvPr>
          <p:cNvSpPr/>
          <p:nvPr/>
        </p:nvSpPr>
        <p:spPr>
          <a:xfrm>
            <a:off x="5599912"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3658648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D475B5-3611-4C65-8547-C1B3F9BCBF1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5D80F21F-3592-4288-9DE1-800C449AAAA3}"/>
              </a:ext>
            </a:extLst>
          </p:cNvPr>
          <p:cNvSpPr/>
          <p:nvPr/>
        </p:nvSpPr>
        <p:spPr>
          <a:xfrm>
            <a:off x="626268" y="3693804"/>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BF5B415-AE55-4F55-B8C1-A003FEA25A30}"/>
              </a:ext>
            </a:extLst>
          </p:cNvPr>
          <p:cNvSpPr/>
          <p:nvPr/>
        </p:nvSpPr>
        <p:spPr>
          <a:xfrm>
            <a:off x="3117848" y="1747261"/>
            <a:ext cx="77216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717430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18D822-DFC0-4D1D-B905-999DB6933C1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2022492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3</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Microsoft Flow</a:t>
            </a:r>
          </a:p>
        </p:txBody>
      </p:sp>
      <p:pic>
        <p:nvPicPr>
          <p:cNvPr id="14" name="Picture 13" descr="A close up of a logo&#10;&#10;Description generated with very high confidence">
            <a:hlinkClick r:id="rId5"/>
            <a:extLst>
              <a:ext uri="{FF2B5EF4-FFF2-40B4-BE49-F238E27FC236}">
                <a16:creationId xmlns:a16="http://schemas.microsoft.com/office/drawing/2014/main" id="{5F0FE6E1-21FC-4F12-966E-42062BB3A914}"/>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143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FE4DB-DFF4-43B0-8ABC-F2573E8EF2C5}"/>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Line Arrow: Clockwise curve">
            <a:extLst>
              <a:ext uri="{FF2B5EF4-FFF2-40B4-BE49-F238E27FC236}">
                <a16:creationId xmlns:a16="http://schemas.microsoft.com/office/drawing/2014/main" id="{C585E3FD-F471-456B-B200-526D6677D1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4995069" y="2607864"/>
            <a:ext cx="914400" cy="914400"/>
          </a:xfrm>
          <a:prstGeom prst="rect">
            <a:avLst/>
          </a:prstGeom>
        </p:spPr>
      </p:pic>
    </p:spTree>
    <p:extLst>
      <p:ext uri="{BB962C8B-B14F-4D97-AF65-F5344CB8AC3E}">
        <p14:creationId xmlns:p14="http://schemas.microsoft.com/office/powerpoint/2010/main" val="18083863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CE85E57C-7AE1-488F-B72C-9A07594003B9}"/>
              </a:ext>
            </a:extLst>
          </p:cNvPr>
          <p:cNvPicPr>
            <a:picLocks noChangeAspect="1"/>
          </p:cNvPicPr>
          <p:nvPr/>
        </p:nvPicPr>
        <p:blipFill>
          <a:blip r:embed="rId5"/>
          <a:stretch>
            <a:fillRect/>
          </a:stretch>
        </p:blipFill>
        <p:spPr>
          <a:xfrm>
            <a:off x="0" y="2105"/>
            <a:ext cx="12192000" cy="6853790"/>
          </a:xfrm>
          <a:prstGeom prst="rect">
            <a:avLst/>
          </a:prstGeom>
        </p:spPr>
      </p:pic>
      <p:pic>
        <p:nvPicPr>
          <p:cNvPr id="5" name="Graphic 4" descr="Line Arrow: Clockwise curve">
            <a:extLst>
              <a:ext uri="{FF2B5EF4-FFF2-40B4-BE49-F238E27FC236}">
                <a16:creationId xmlns:a16="http://schemas.microsoft.com/office/drawing/2014/main" id="{4C464371-3CAA-4A74-8807-F9212EC916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3716337" y="5181995"/>
            <a:ext cx="914400" cy="914400"/>
          </a:xfrm>
          <a:prstGeom prst="rect">
            <a:avLst/>
          </a:prstGeom>
        </p:spPr>
      </p:pic>
    </p:spTree>
    <p:extLst>
      <p:ext uri="{BB962C8B-B14F-4D97-AF65-F5344CB8AC3E}">
        <p14:creationId xmlns:p14="http://schemas.microsoft.com/office/powerpoint/2010/main" val="17146641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E738AA-4406-4B84-971B-C62B93CD127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BD7C31B9-7C66-4B82-8B53-BE04CE8B70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3652044" y="5246289"/>
            <a:ext cx="914400" cy="914400"/>
          </a:xfrm>
          <a:prstGeom prst="rect">
            <a:avLst/>
          </a:prstGeom>
        </p:spPr>
      </p:pic>
    </p:spTree>
    <p:extLst>
      <p:ext uri="{BB962C8B-B14F-4D97-AF65-F5344CB8AC3E}">
        <p14:creationId xmlns:p14="http://schemas.microsoft.com/office/powerpoint/2010/main" val="2830995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8194" name="Picture 2" descr="https://dynamics365cdn.azureedge.net/cvt-2fdefe388049bf1e8985636a491c2905c34f0489fed01d210f95ad6f33aadefd/pictures/pages/business-application-platform/Powerbi_800x450.png">
            <a:extLst>
              <a:ext uri="{FF2B5EF4-FFF2-40B4-BE49-F238E27FC236}">
                <a16:creationId xmlns:a16="http://schemas.microsoft.com/office/drawing/2014/main" id="{1CF4E001-8E9D-4C0E-B1AB-0B47C18D3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81" t="8003" r="9793" b="6544"/>
          <a:stretch/>
        </p:blipFill>
        <p:spPr bwMode="auto">
          <a:xfrm>
            <a:off x="358548" y="0"/>
            <a:ext cx="11474903"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1585776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1BFBE3-AA68-4A35-987F-75456AD3708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8095638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78AFC5-FBA4-446E-AAF0-E05C3F94D93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1280287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27EB82-3E67-4EF8-BBC4-ADB13BA1719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CCC4C103-9C5F-4FCE-8B11-F349466812AC}"/>
              </a:ext>
            </a:extLst>
          </p:cNvPr>
          <p:cNvSpPr/>
          <p:nvPr/>
        </p:nvSpPr>
        <p:spPr>
          <a:xfrm>
            <a:off x="8686800" y="3138937"/>
            <a:ext cx="1371600"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067B5D8-8AE4-4103-9812-5DEF4A168EC6}"/>
              </a:ext>
            </a:extLst>
          </p:cNvPr>
          <p:cNvSpPr/>
          <p:nvPr/>
        </p:nvSpPr>
        <p:spPr>
          <a:xfrm>
            <a:off x="3505201" y="3023313"/>
            <a:ext cx="891251" cy="103433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335113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93D85E-F74A-40CE-9953-4C37BD2A617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6501379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971C55-E860-4634-B548-D4266282E60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5E3F9C79-0146-4611-AC8A-CF0C481A6BC0}"/>
              </a:ext>
            </a:extLst>
          </p:cNvPr>
          <p:cNvSpPr/>
          <p:nvPr/>
        </p:nvSpPr>
        <p:spPr>
          <a:xfrm>
            <a:off x="3624605" y="3996187"/>
            <a:ext cx="2404720" cy="27101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76AF063-8D85-43E0-B4F5-8DA6F277B9A8}"/>
              </a:ext>
            </a:extLst>
          </p:cNvPr>
          <p:cNvSpPr/>
          <p:nvPr/>
        </p:nvSpPr>
        <p:spPr>
          <a:xfrm>
            <a:off x="9844430" y="2981325"/>
            <a:ext cx="756895" cy="36327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197971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788341-8BFF-4542-B64C-7D2EE4A8AC6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4" name="Rectangle 3">
            <a:extLst>
              <a:ext uri="{FF2B5EF4-FFF2-40B4-BE49-F238E27FC236}">
                <a16:creationId xmlns:a16="http://schemas.microsoft.com/office/drawing/2014/main" id="{D8DF64D4-D1F8-45B2-991C-B38901AB2295}"/>
              </a:ext>
            </a:extLst>
          </p:cNvPr>
          <p:cNvSpPr/>
          <p:nvPr/>
        </p:nvSpPr>
        <p:spPr>
          <a:xfrm>
            <a:off x="1894217" y="5454134"/>
            <a:ext cx="6814686" cy="400110"/>
          </a:xfrm>
          <a:prstGeom prst="rect">
            <a:avLst/>
          </a:prstGeom>
        </p:spPr>
        <p:txBody>
          <a:bodyPr wrap="none">
            <a:spAutoFit/>
          </a:bodyPr>
          <a:lstStyle/>
          <a:p>
            <a:r>
              <a:rPr lang="en-US" sz="2000" b="1" dirty="0">
                <a:solidFill>
                  <a:srgbClr val="110188"/>
                </a:solidFill>
                <a:latin typeface="Consolas" panose="020B0609020204030204" pitchFamily="49" charset="0"/>
              </a:rPr>
              <a:t>body(</a:t>
            </a:r>
            <a:r>
              <a:rPr lang="en-US" sz="2000" dirty="0">
                <a:solidFill>
                  <a:srgbClr val="A31515"/>
                </a:solidFill>
                <a:latin typeface="Consolas" panose="020B0609020204030204" pitchFamily="49" charset="0"/>
              </a:rPr>
              <a:t>'Execute_stored_procedure'</a:t>
            </a:r>
            <a:r>
              <a:rPr lang="en-US" sz="2000" b="1" dirty="0">
                <a:solidFill>
                  <a:srgbClr val="110188"/>
                </a:solidFill>
                <a:latin typeface="Consolas" panose="020B0609020204030204" pitchFamily="49" charset="0"/>
              </a:rPr>
              <a:t>)</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resultsets</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endParaRPr lang="en-US" sz="2000" b="0" dirty="0">
              <a:solidFill>
                <a:srgbClr val="000000"/>
              </a:solidFill>
              <a:effectLst/>
              <a:latin typeface="Consolas" panose="020B0609020204030204" pitchFamily="49" charset="0"/>
            </a:endParaRPr>
          </a:p>
        </p:txBody>
      </p:sp>
      <p:cxnSp>
        <p:nvCxnSpPr>
          <p:cNvPr id="7" name="Straight Arrow Connector 6">
            <a:extLst>
              <a:ext uri="{FF2B5EF4-FFF2-40B4-BE49-F238E27FC236}">
                <a16:creationId xmlns:a16="http://schemas.microsoft.com/office/drawing/2014/main" id="{C1A07961-DC7B-4674-B9C3-86CD24438D6B}"/>
              </a:ext>
            </a:extLst>
          </p:cNvPr>
          <p:cNvCxnSpPr>
            <a:cxnSpLocks/>
            <a:endCxn id="4" idx="0"/>
          </p:cNvCxnSpPr>
          <p:nvPr/>
        </p:nvCxnSpPr>
        <p:spPr>
          <a:xfrm flipH="1">
            <a:off x="5301560" y="3600450"/>
            <a:ext cx="3583680" cy="185368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1785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088057-40CE-4053-9528-DA789073F78C}"/>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1BE88C54-6557-40A7-A35D-4895DB60E132}"/>
              </a:ext>
            </a:extLst>
          </p:cNvPr>
          <p:cNvSpPr/>
          <p:nvPr/>
        </p:nvSpPr>
        <p:spPr>
          <a:xfrm>
            <a:off x="9563100" y="4090987"/>
            <a:ext cx="809625" cy="36327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364298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FD6E0B-1D67-46C1-B28F-D1D0C58484D4}"/>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16D2A08C-3E97-41CF-B9C6-6A1CB5205BBE}"/>
              </a:ext>
            </a:extLst>
          </p:cNvPr>
          <p:cNvSpPr/>
          <p:nvPr/>
        </p:nvSpPr>
        <p:spPr>
          <a:xfrm>
            <a:off x="4653304" y="4089401"/>
            <a:ext cx="3995395" cy="78739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162108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45A051-FC89-48E8-94A6-4F8EFD101F0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51462940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3B3C47-A5AF-4E3B-9DD2-41B13E59CE02}"/>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139628FE-DF82-4C91-9321-C6D05EAF498B}"/>
              </a:ext>
            </a:extLst>
          </p:cNvPr>
          <p:cNvPicPr>
            <a:picLocks noChangeAspect="1"/>
          </p:cNvPicPr>
          <p:nvPr/>
        </p:nvPicPr>
        <p:blipFill rotWithShape="1">
          <a:blip r:embed="rId6"/>
          <a:srcRect b="-1108"/>
          <a:stretch/>
        </p:blipFill>
        <p:spPr>
          <a:xfrm>
            <a:off x="2104531" y="4017129"/>
            <a:ext cx="6296520" cy="2336046"/>
          </a:xfrm>
          <a:prstGeom prst="rect">
            <a:avLst/>
          </a:prstGeom>
        </p:spPr>
      </p:pic>
    </p:spTree>
    <p:extLst>
      <p:ext uri="{BB962C8B-B14F-4D97-AF65-F5344CB8AC3E}">
        <p14:creationId xmlns:p14="http://schemas.microsoft.com/office/powerpoint/2010/main" val="306886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8" name="microsoft"/>
          <p:cNvSpPr/>
          <p:nvPr/>
        </p:nvSpPr>
        <p:spPr>
          <a:xfrm>
            <a:off x="281690" y="2478562"/>
            <a:ext cx="4258018" cy="1900875"/>
          </a:xfrm>
          <a:prstGeom prst="rect">
            <a:avLst/>
          </a:prstGeom>
        </p:spPr>
        <p:txBody>
          <a:bodyPr wrap="square" lIns="143428" tIns="89642" rIns="143428" bIns="89642" anchor="ctr">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Run your business </a:t>
            </a:r>
            <a:b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b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in real time with </a:t>
            </a:r>
            <a:b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b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live dashboards</a:t>
            </a:r>
          </a:p>
        </p:txBody>
      </p:sp>
      <p:grpSp>
        <p:nvGrpSpPr>
          <p:cNvPr id="5" name="Group 4">
            <a:extLst>
              <a:ext uri="{FF2B5EF4-FFF2-40B4-BE49-F238E27FC236}">
                <a16:creationId xmlns:a16="http://schemas.microsoft.com/office/drawing/2014/main" id="{C2828E5B-84B8-4933-B1B2-F1E0DC4DD97A}"/>
              </a:ext>
            </a:extLst>
          </p:cNvPr>
          <p:cNvGrpSpPr/>
          <p:nvPr/>
        </p:nvGrpSpPr>
        <p:grpSpPr>
          <a:xfrm>
            <a:off x="3721723" y="-94446"/>
            <a:ext cx="10267942" cy="6843303"/>
            <a:chOff x="3796351" y="-96837"/>
            <a:chExt cx="10473836" cy="6980526"/>
          </a:xfrm>
        </p:grpSpPr>
        <p:pic>
          <p:nvPicPr>
            <p:cNvPr id="11" name="Picture 10">
              <a:extLst>
                <a:ext uri="{FF2B5EF4-FFF2-40B4-BE49-F238E27FC236}">
                  <a16:creationId xmlns:a16="http://schemas.microsoft.com/office/drawing/2014/main" id="{D7A4230C-CF69-4834-862B-5CD80655141F}"/>
                </a:ext>
              </a:extLst>
            </p:cNvPr>
            <p:cNvPicPr>
              <a:picLocks noChangeAspect="1"/>
            </p:cNvPicPr>
            <p:nvPr/>
          </p:nvPicPr>
          <p:blipFill>
            <a:blip r:embed="rId3"/>
            <a:stretch>
              <a:fillRect/>
            </a:stretch>
          </p:blipFill>
          <p:spPr>
            <a:xfrm>
              <a:off x="3796351" y="-96837"/>
              <a:ext cx="10473836" cy="6980526"/>
            </a:xfrm>
            <a:prstGeom prst="rect">
              <a:avLst/>
            </a:prstGeom>
          </p:spPr>
        </p:pic>
        <p:grpSp>
          <p:nvGrpSpPr>
            <p:cNvPr id="63" name="Group 62"/>
            <p:cNvGrpSpPr/>
            <p:nvPr/>
          </p:nvGrpSpPr>
          <p:grpSpPr>
            <a:xfrm>
              <a:off x="5176200" y="896826"/>
              <a:ext cx="7915277" cy="4864608"/>
              <a:chOff x="5200940" y="911419"/>
              <a:chExt cx="7915277" cy="4833164"/>
            </a:xfrm>
          </p:grpSpPr>
          <p:pic>
            <p:nvPicPr>
              <p:cNvPr id="64" name="Picture 63"/>
              <p:cNvPicPr>
                <a:picLocks noChangeAspect="1"/>
              </p:cNvPicPr>
              <p:nvPr/>
            </p:nvPicPr>
            <p:blipFill>
              <a:blip r:embed="rId4"/>
              <a:stretch>
                <a:fillRect/>
              </a:stretch>
            </p:blipFill>
            <p:spPr>
              <a:xfrm>
                <a:off x="5200940" y="911419"/>
                <a:ext cx="7749978" cy="4833164"/>
              </a:xfrm>
              <a:prstGeom prst="rect">
                <a:avLst/>
              </a:prstGeom>
            </p:spPr>
          </p:pic>
          <p:pic>
            <p:nvPicPr>
              <p:cNvPr id="65" name="Picture 64"/>
              <p:cNvPicPr>
                <a:picLocks noChangeAspect="1"/>
              </p:cNvPicPr>
              <p:nvPr/>
            </p:nvPicPr>
            <p:blipFill>
              <a:blip r:embed="rId5"/>
              <a:stretch>
                <a:fillRect/>
              </a:stretch>
            </p:blipFill>
            <p:spPr>
              <a:xfrm>
                <a:off x="5437402" y="1320756"/>
                <a:ext cx="7678815" cy="4413069"/>
              </a:xfrm>
              <a:prstGeom prst="rect">
                <a:avLst/>
              </a:prstGeom>
            </p:spPr>
          </p:pic>
        </p:grpSp>
      </p:grpSp>
      <p:sp>
        <p:nvSpPr>
          <p:cNvPr id="8" name="Parallelogram 1">
            <a:extLst>
              <a:ext uri="{FF2B5EF4-FFF2-40B4-BE49-F238E27FC236}">
                <a16:creationId xmlns:a16="http://schemas.microsoft.com/office/drawing/2014/main" id="{07EC78E5-4B6F-4B22-AB03-1B4FB050C277}"/>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3" name="Picture 12" descr="A close up of a logo&#10;&#10;Description generated with very high confidence">
            <a:hlinkClick r:id="rId6"/>
            <a:extLst>
              <a:ext uri="{FF2B5EF4-FFF2-40B4-BE49-F238E27FC236}">
                <a16:creationId xmlns:a16="http://schemas.microsoft.com/office/drawing/2014/main" id="{F2692F4C-4937-4684-A210-6D59F9E69D9E}"/>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6487570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2.14705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nodeType="withEffect">
                                  <p:stCondLst>
                                    <p:cond delay="0"/>
                                  </p:stCondLst>
                                  <p:childTnLst>
                                    <p:animMotion origin="layout" path="M 0.02502 -4.26691E-7 L -1.16416E-6 -4.26691E-7 " pathEditMode="relative" rAng="0" ptsTypes="AA">
                                      <p:cBhvr>
                                        <p:cTn id="14" dur="650" fill="hold"/>
                                        <p:tgtEl>
                                          <p:spTgt spid="5"/>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A9C035-146F-4EBD-B92E-4A206FEDE875}"/>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748072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38697064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60A23B-1585-4EBC-B6AF-9E752924718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8543891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3371AA-C277-4D99-918A-8613A3D0D75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2747213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E0B620-E2C1-4853-B2A8-8C0C0438D4D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0172098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8341EE-F4CB-449E-A90D-B8CB3BE361BB}"/>
              </a:ext>
            </a:extLst>
          </p:cNvPr>
          <p:cNvPicPr>
            <a:picLocks noChangeAspect="1"/>
          </p:cNvPicPr>
          <p:nvPr/>
        </p:nvPicPr>
        <p:blipFill>
          <a:blip r:embed="rId3"/>
          <a:stretch>
            <a:fillRect/>
          </a:stretch>
        </p:blipFill>
        <p:spPr>
          <a:xfrm>
            <a:off x="0" y="5796"/>
            <a:ext cx="12192000" cy="68464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5F1C68CB-D8E5-4378-83F0-3B568982FC24}"/>
              </a:ext>
            </a:extLst>
          </p:cNvPr>
          <p:cNvSpPr/>
          <p:nvPr/>
        </p:nvSpPr>
        <p:spPr>
          <a:xfrm>
            <a:off x="11068901" y="1057353"/>
            <a:ext cx="28156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Line Arrow: Clockwise curve">
            <a:extLst>
              <a:ext uri="{FF2B5EF4-FFF2-40B4-BE49-F238E27FC236}">
                <a16:creationId xmlns:a16="http://schemas.microsoft.com/office/drawing/2014/main" id="{C5BBF59B-7A24-4FFA-B5EE-474A47E4E57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0611701" y="1463040"/>
            <a:ext cx="914400" cy="914400"/>
          </a:xfrm>
          <a:prstGeom prst="rect">
            <a:avLst/>
          </a:prstGeom>
        </p:spPr>
      </p:pic>
    </p:spTree>
    <p:extLst>
      <p:ext uri="{BB962C8B-B14F-4D97-AF65-F5344CB8AC3E}">
        <p14:creationId xmlns:p14="http://schemas.microsoft.com/office/powerpoint/2010/main" val="191628374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4AD841-9C5F-469E-8EF9-95F1781A79C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5953976" y="5234940"/>
            <a:ext cx="914400" cy="914400"/>
          </a:xfrm>
          <a:prstGeom prst="rect">
            <a:avLst/>
          </a:prstGeom>
        </p:spPr>
      </p:pic>
    </p:spTree>
    <p:extLst>
      <p:ext uri="{BB962C8B-B14F-4D97-AF65-F5344CB8AC3E}">
        <p14:creationId xmlns:p14="http://schemas.microsoft.com/office/powerpoint/2010/main" val="179507513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27C79F-E54D-4AA3-87E7-1D7175D1DD7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6239726" y="5769076"/>
            <a:ext cx="914400" cy="914400"/>
          </a:xfrm>
          <a:prstGeom prst="rect">
            <a:avLst/>
          </a:prstGeom>
        </p:spPr>
      </p:pic>
    </p:spTree>
    <p:extLst>
      <p:ext uri="{BB962C8B-B14F-4D97-AF65-F5344CB8AC3E}">
        <p14:creationId xmlns:p14="http://schemas.microsoft.com/office/powerpoint/2010/main" val="33246459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11B0D2-0DFD-4FA9-B50E-E43A0DCF80C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9807055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D48922-3F62-48CF-83A5-6A9FC89B939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41824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8" name="microsoft"/>
          <p:cNvSpPr/>
          <p:nvPr/>
        </p:nvSpPr>
        <p:spPr>
          <a:xfrm>
            <a:off x="281691" y="2812185"/>
            <a:ext cx="6920680" cy="1233631"/>
          </a:xfrm>
          <a:prstGeom prst="rect">
            <a:avLst/>
          </a:prstGeom>
        </p:spPr>
        <p:txBody>
          <a:bodyPr wrap="square" lIns="143428" tIns="89642" rIns="143428" bIns="89642" anchor="ctr">
            <a:spAutoFit/>
          </a:bodyPr>
          <a:lstStyle/>
          <a:p>
            <a:pPr marL="0" marR="0" lvl="0" indent="0" algn="l" defTabSz="932472" rtl="0" eaLnBrk="1" fontAlgn="base" latinLnBrk="0" hangingPunct="1">
              <a:lnSpc>
                <a:spcPct val="95000"/>
              </a:lnSpc>
              <a:spcBef>
                <a:spcPct val="0"/>
              </a:spcBef>
              <a:spcAft>
                <a:spcPts val="0"/>
              </a:spcAft>
              <a:buClrTx/>
              <a:buSzTx/>
              <a:buFontTx/>
              <a:buNone/>
              <a:tabLst/>
              <a:defRPr/>
            </a:pPr>
            <a:r>
              <a:rPr kumimoji="0" lang="en-US" sz="3600" b="0" i="0" u="none" strike="noStrike" kern="1200" cap="none" spc="-100" normalizeH="0" baseline="0" noProof="0" dirty="0">
                <a:ln w="3175">
                  <a:noFill/>
                </a:ln>
                <a:solidFill>
                  <a:prstClr val="white"/>
                </a:solidFill>
                <a:effectLst/>
                <a:uLnTx/>
                <a:uFillTx/>
                <a:latin typeface="Segoe UI Light"/>
                <a:ea typeface="+mn-ea"/>
                <a:cs typeface="Segoe UI" pitchFamily="34" charset="0"/>
              </a:rPr>
              <a:t>Ask questions </a:t>
            </a:r>
            <a:br>
              <a:rPr kumimoji="0" lang="en-US" sz="3600" b="0" i="0" u="none" strike="noStrike" kern="1200" cap="none" spc="-100" normalizeH="0" baseline="0" noProof="0" dirty="0">
                <a:ln w="3175">
                  <a:noFill/>
                </a:ln>
                <a:solidFill>
                  <a:prstClr val="white"/>
                </a:solidFill>
                <a:effectLst/>
                <a:uLnTx/>
                <a:uFillTx/>
                <a:latin typeface="Segoe UI Light"/>
                <a:ea typeface="+mn-ea"/>
                <a:cs typeface="Segoe UI" pitchFamily="34" charset="0"/>
              </a:rPr>
            </a:br>
            <a:r>
              <a:rPr kumimoji="0" lang="en-US" sz="3600" b="0" i="0" u="none" strike="noStrike" kern="1200" cap="none" spc="-100" normalizeH="0" baseline="0" noProof="0" dirty="0">
                <a:ln w="3175">
                  <a:noFill/>
                </a:ln>
                <a:solidFill>
                  <a:prstClr val="white"/>
                </a:solidFill>
                <a:effectLst/>
                <a:uLnTx/>
                <a:uFillTx/>
                <a:latin typeface="Segoe UI Light"/>
                <a:ea typeface="+mn-ea"/>
                <a:cs typeface="Segoe UI" pitchFamily="34" charset="0"/>
              </a:rPr>
              <a:t>of your data</a:t>
            </a:r>
          </a:p>
        </p:txBody>
      </p:sp>
      <p:pic>
        <p:nvPicPr>
          <p:cNvPr id="11" name="Picture 10">
            <a:extLst>
              <a:ext uri="{FF2B5EF4-FFF2-40B4-BE49-F238E27FC236}">
                <a16:creationId xmlns:a16="http://schemas.microsoft.com/office/drawing/2014/main" id="{EB6AAD93-053F-4BC8-B076-9BB4D9143B61}"/>
              </a:ext>
            </a:extLst>
          </p:cNvPr>
          <p:cNvPicPr>
            <a:picLocks noChangeAspect="1"/>
          </p:cNvPicPr>
          <p:nvPr/>
        </p:nvPicPr>
        <p:blipFill>
          <a:blip r:embed="rId3"/>
          <a:stretch>
            <a:fillRect/>
          </a:stretch>
        </p:blipFill>
        <p:spPr>
          <a:xfrm>
            <a:off x="3715156" y="-94446"/>
            <a:ext cx="10267942" cy="6843303"/>
          </a:xfrm>
          <a:prstGeom prst="rect">
            <a:avLst/>
          </a:prstGeom>
        </p:spPr>
      </p:pic>
      <p:sp>
        <p:nvSpPr>
          <p:cNvPr id="4" name="Parallelogram 1">
            <a:extLst>
              <a:ext uri="{FF2B5EF4-FFF2-40B4-BE49-F238E27FC236}">
                <a16:creationId xmlns:a16="http://schemas.microsoft.com/office/drawing/2014/main" id="{92C45EB5-93E0-4C0F-999A-1C6608B36336}"/>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8" name="Picture 7" descr="A close up of a logo&#10;&#10;Description generated with very high confidence">
            <a:hlinkClick r:id="rId4"/>
            <a:extLst>
              <a:ext uri="{FF2B5EF4-FFF2-40B4-BE49-F238E27FC236}">
                <a16:creationId xmlns:a16="http://schemas.microsoft.com/office/drawing/2014/main" id="{55578DEB-DFF3-42FF-9314-0D8ECD8FFB5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795679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2.49936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350"/>
                                        <p:tgtEl>
                                          <p:spTgt spid="11"/>
                                        </p:tgtEl>
                                      </p:cBhvr>
                                    </p:animEffect>
                                  </p:childTnLst>
                                </p:cTn>
                              </p:par>
                              <p:par>
                                <p:cTn id="13" presetID="63" presetClass="path" presetSubtype="0" decel="100000" fill="hold" nodeType="withEffect">
                                  <p:stCondLst>
                                    <p:cond delay="0"/>
                                  </p:stCondLst>
                                  <p:childTnLst>
                                    <p:animMotion origin="layout" path="M 0.02502 -3.46346E-6 L -5.69313E-7 -3.46346E-6 " pathEditMode="relative" rAng="0" ptsTypes="AA">
                                      <p:cBhvr>
                                        <p:cTn id="14" dur="650" fill="hold"/>
                                        <p:tgtEl>
                                          <p:spTgt spid="11"/>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EA36AC-6EA6-43F6-9972-830C93F8E07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8849123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B864AB-9276-4F9D-9A28-DCB5DBF9F036}"/>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0658621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B6DD50-1700-4C99-9C9E-EF2805135C2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2178112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71C306-33CB-41A2-8A04-9966CC30F61A}"/>
              </a:ext>
            </a:extLst>
          </p:cNvPr>
          <p:cNvPicPr>
            <a:picLocks noChangeAspect="1"/>
          </p:cNvPicPr>
          <p:nvPr/>
        </p:nvPicPr>
        <p:blipFill rotWithShape="1">
          <a:blip r:embed="rId3"/>
          <a:srcRect t="8958" b="5625"/>
          <a:stretch/>
        </p:blipFill>
        <p:spPr>
          <a:xfrm>
            <a:off x="0" y="18352"/>
            <a:ext cx="12192000" cy="683964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1101475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598A1D-03AB-4713-91AE-E17370345E8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9373722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A805A0-4B4B-4A4A-990F-F3735AD75888}"/>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4524901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0FD790-1CF8-48C8-A195-746679AC674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FDC65D2F-85E9-402B-847F-7E9F7A551881}"/>
              </a:ext>
            </a:extLst>
          </p:cNvPr>
          <p:cNvSpPr/>
          <p:nvPr/>
        </p:nvSpPr>
        <p:spPr>
          <a:xfrm>
            <a:off x="6702641" y="3023313"/>
            <a:ext cx="28156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8103417-8D85-4AF2-8FDB-34A07B33324A}"/>
              </a:ext>
            </a:extLst>
          </p:cNvPr>
          <p:cNvSpPr/>
          <p:nvPr/>
        </p:nvSpPr>
        <p:spPr>
          <a:xfrm>
            <a:off x="6534150" y="5381625"/>
            <a:ext cx="1142999" cy="3143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5740603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F24ECA-209A-417C-97D0-31C8FCCD5954}"/>
              </a:ext>
            </a:extLst>
          </p:cNvPr>
          <p:cNvPicPr>
            <a:picLocks noChangeAspect="1"/>
          </p:cNvPicPr>
          <p:nvPr/>
        </p:nvPicPr>
        <p:blipFill rotWithShape="1">
          <a:blip r:embed="rId3"/>
          <a:srcRect t="14242" r="1766" b="-1"/>
          <a:stretch/>
        </p:blipFill>
        <p:spPr>
          <a:xfrm>
            <a:off x="1" y="0"/>
            <a:ext cx="12191999" cy="685799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0560705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4</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Data Gateway</a:t>
            </a:r>
          </a:p>
        </p:txBody>
      </p:sp>
      <p:pic>
        <p:nvPicPr>
          <p:cNvPr id="14" name="Picture 13" descr="A close up of a logo&#10;&#10;Description generated with very high confidence">
            <a:hlinkClick r:id="rId5"/>
            <a:extLst>
              <a:ext uri="{FF2B5EF4-FFF2-40B4-BE49-F238E27FC236}">
                <a16:creationId xmlns:a16="http://schemas.microsoft.com/office/drawing/2014/main" id="{A4BDF5E6-F39B-4994-8317-5C46420549F0}"/>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7954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237A7B-064A-4481-91F3-AE3BA177DB3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8C83FBAA-5F2F-4A1B-A859-756C4F7F2A46}"/>
              </a:ext>
            </a:extLst>
          </p:cNvPr>
          <p:cNvSpPr/>
          <p:nvPr/>
        </p:nvSpPr>
        <p:spPr>
          <a:xfrm>
            <a:off x="8839200" y="1537053"/>
            <a:ext cx="1914526" cy="35365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AE69702-740C-4463-960E-F52BF32FAD4D}"/>
              </a:ext>
            </a:extLst>
          </p:cNvPr>
          <p:cNvSpPr/>
          <p:nvPr/>
        </p:nvSpPr>
        <p:spPr>
          <a:xfrm>
            <a:off x="10296526" y="679451"/>
            <a:ext cx="457200" cy="4953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94903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6" name="Picture 2" descr="https://powerbicdn.azureedge.net/cvt-6881693563896ef82365b384cea16fe2349f6fe10e936bea86ad73b1d0107ee3/pictures/pages/index/hero/Hero_1259x472.png">
            <a:hlinkClick r:id="rId3"/>
            <a:extLst>
              <a:ext uri="{FF2B5EF4-FFF2-40B4-BE49-F238E27FC236}">
                <a16:creationId xmlns:a16="http://schemas.microsoft.com/office/drawing/2014/main" id="{47745DC3-FA21-4F25-B87F-81891E3E5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369" y="1177423"/>
            <a:ext cx="14812662" cy="55528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07EC78E5-4B6F-4B22-AB03-1B4FB050C277}"/>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7" name="Content Placeholder 2">
            <a:extLst>
              <a:ext uri="{FF2B5EF4-FFF2-40B4-BE49-F238E27FC236}">
                <a16:creationId xmlns:a16="http://schemas.microsoft.com/office/drawing/2014/main" id="{87FE8EC7-9E12-4D1E-8DAC-78FBC3E7C07D}"/>
              </a:ext>
            </a:extLst>
          </p:cNvPr>
          <p:cNvSpPr txBox="1">
            <a:spLocks/>
          </p:cNvSpPr>
          <p:nvPr/>
        </p:nvSpPr>
        <p:spPr>
          <a:xfrm>
            <a:off x="281690" y="1580289"/>
            <a:ext cx="7607927" cy="5025921"/>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rgbClr val="F2C812"/>
              </a:buClr>
              <a:buNone/>
            </a:pPr>
            <a:r>
              <a:rPr lang="en-US" sz="4400" dirty="0">
                <a:solidFill>
                  <a:schemeClr val="bg1"/>
                </a:solidFill>
              </a:rPr>
              <a:t>5 Million + </a:t>
            </a:r>
          </a:p>
          <a:p>
            <a:pPr marL="0" indent="0">
              <a:lnSpc>
                <a:spcPct val="100000"/>
              </a:lnSpc>
              <a:spcBef>
                <a:spcPts val="0"/>
              </a:spcBef>
              <a:buClr>
                <a:srgbClr val="F2C812"/>
              </a:buClr>
              <a:buNone/>
            </a:pPr>
            <a:r>
              <a:rPr lang="en-US" sz="2000" dirty="0">
                <a:solidFill>
                  <a:srgbClr val="F2C812"/>
                </a:solidFill>
              </a:rPr>
              <a:t>users</a:t>
            </a: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200,000</a:t>
            </a:r>
          </a:p>
          <a:p>
            <a:pPr marL="0" indent="0">
              <a:lnSpc>
                <a:spcPct val="100000"/>
              </a:lnSpc>
              <a:spcBef>
                <a:spcPts val="0"/>
              </a:spcBef>
              <a:buClr>
                <a:srgbClr val="F2C812"/>
              </a:buClr>
              <a:buNone/>
            </a:pPr>
            <a:r>
              <a:rPr lang="en-US" sz="2000" dirty="0">
                <a:solidFill>
                  <a:srgbClr val="F2C812"/>
                </a:solidFill>
              </a:rPr>
              <a:t>organizations</a:t>
            </a: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a:t>
            </a:r>
          </a:p>
          <a:p>
            <a:pPr marL="0" indent="0">
              <a:lnSpc>
                <a:spcPct val="100000"/>
              </a:lnSpc>
              <a:spcBef>
                <a:spcPts val="0"/>
              </a:spcBef>
              <a:buClr>
                <a:srgbClr val="F2C812"/>
              </a:buClr>
              <a:buNone/>
            </a:pPr>
            <a:r>
              <a:rPr lang="en-US" sz="2000" dirty="0">
                <a:solidFill>
                  <a:srgbClr val="F2C812"/>
                </a:solidFill>
              </a:rPr>
              <a:t>countries</a:t>
            </a:r>
          </a:p>
        </p:txBody>
      </p:sp>
      <p:sp>
        <p:nvSpPr>
          <p:cNvPr id="37" name="Title 1">
            <a:extLst>
              <a:ext uri="{FF2B5EF4-FFF2-40B4-BE49-F238E27FC236}">
                <a16:creationId xmlns:a16="http://schemas.microsoft.com/office/drawing/2014/main" id="{7E008816-251F-46F5-A670-C829E35EABFA}"/>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914102" fontAlgn="base">
              <a:lnSpc>
                <a:spcPct val="95000"/>
              </a:lnSpc>
              <a:defRPr/>
            </a:pPr>
            <a:r>
              <a:rPr lang="en-US" sz="4700" spc="-98" dirty="0">
                <a:ln w="3175">
                  <a:noFill/>
                </a:ln>
                <a:solidFill>
                  <a:prstClr val="white"/>
                </a:solidFill>
                <a:latin typeface="Segoe UI Light"/>
                <a:cs typeface="Segoe UI" pitchFamily="34" charset="0"/>
              </a:rPr>
              <a:t>Fastest Growing BI Vendor</a:t>
            </a:r>
          </a:p>
        </p:txBody>
      </p:sp>
      <p:pic>
        <p:nvPicPr>
          <p:cNvPr id="10" name="Picture 9" descr="A close up of a logo&#10;&#10;Description generated with very high confidence">
            <a:hlinkClick r:id="rId5"/>
            <a:extLst>
              <a:ext uri="{FF2B5EF4-FFF2-40B4-BE49-F238E27FC236}">
                <a16:creationId xmlns:a16="http://schemas.microsoft.com/office/drawing/2014/main" id="{6FFFFF0C-B5D9-4559-BE16-EE60EF01D580}"/>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720754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50"/>
                                        <p:tgtEl>
                                          <p:spTgt spid="17"/>
                                        </p:tgtEl>
                                      </p:cBhvr>
                                    </p:animEffect>
                                  </p:childTnLst>
                                </p:cTn>
                              </p:par>
                              <p:par>
                                <p:cTn id="8" presetID="63" presetClass="path" presetSubtype="0" decel="100000" fill="hold" grpId="1" nodeType="withEffect">
                                  <p:stCondLst>
                                    <p:cond delay="0"/>
                                  </p:stCondLst>
                                  <p:childTnLst>
                                    <p:animMotion origin="layout" path="M -0.02718 1.04403E-6 L -4.28389E-6 1.04403E-6 " pathEditMode="relative" rAng="0" ptsTypes="AA">
                                      <p:cBhvr>
                                        <p:cTn id="9" dur="650" fill="hold"/>
                                        <p:tgtEl>
                                          <p:spTgt spid="17"/>
                                        </p:tgtEl>
                                        <p:attrNameLst>
                                          <p:attrName>ppt_x</p:attrName>
                                          <p:attrName>ppt_y</p:attrName>
                                        </p:attrNameLst>
                                      </p:cBhvr>
                                      <p:rCtr x="1353" y="0"/>
                                    </p:animMotion>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350"/>
                                        <p:tgtEl>
                                          <p:spTgt spid="37"/>
                                        </p:tgtEl>
                                      </p:cBhvr>
                                    </p:animEffect>
                                  </p:childTnLst>
                                </p:cTn>
                              </p:par>
                              <p:par>
                                <p:cTn id="13" presetID="63" presetClass="path" presetSubtype="0" decel="100000" fill="hold" grpId="1" nodeType="withEffect">
                                  <p:stCondLst>
                                    <p:cond delay="0"/>
                                  </p:stCondLst>
                                  <p:childTnLst>
                                    <p:animMotion origin="layout" path="M -0.02718 1.04403E-6 L -4.28389E-6 1.04403E-6 " pathEditMode="relative" rAng="0" ptsTypes="AA">
                                      <p:cBhvr>
                                        <p:cTn id="14" dur="650" fill="hold"/>
                                        <p:tgtEl>
                                          <p:spTgt spid="37"/>
                                        </p:tgtEl>
                                        <p:attrNameLst>
                                          <p:attrName>ppt_x</p:attrName>
                                          <p:attrName>ppt_y</p:attrName>
                                        </p:attrNameLst>
                                      </p:cBhvr>
                                      <p:rCtr x="1353" y="0"/>
                                    </p:animMotion>
                                  </p:childTnLst>
                                </p:cTn>
                              </p:par>
                              <p:par>
                                <p:cTn id="15" presetID="10"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350"/>
                                        <p:tgtEl>
                                          <p:spTgt spid="26"/>
                                        </p:tgtEl>
                                      </p:cBhvr>
                                    </p:animEffect>
                                  </p:childTnLst>
                                </p:cTn>
                              </p:par>
                              <p:par>
                                <p:cTn id="18" presetID="63" presetClass="path" presetSubtype="0" decel="100000" fill="hold" nodeType="withEffect">
                                  <p:stCondLst>
                                    <p:cond delay="0"/>
                                  </p:stCondLst>
                                  <p:childTnLst>
                                    <p:animMotion origin="layout" path="M 0.025 -2.96296E-6 L 6.25E-7 -2.96296E-6 " pathEditMode="relative" rAng="0" ptsTypes="AA">
                                      <p:cBhvr>
                                        <p:cTn id="19" dur="650" fill="hold"/>
                                        <p:tgtEl>
                                          <p:spTgt spid="26"/>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37" grpId="0"/>
      <p:bldP spid="37" grpId="1"/>
    </p:bldLst>
  </p:timing>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A2B401-90F6-4E81-8F10-498FE3FD82F0}"/>
              </a:ext>
            </a:extLst>
          </p:cNvPr>
          <p:cNvPicPr>
            <a:picLocks noChangeAspect="1"/>
          </p:cNvPicPr>
          <p:nvPr/>
        </p:nvPicPr>
        <p:blipFill>
          <a:blip r:embed="rId3"/>
          <a:stretch>
            <a:fillRect/>
          </a:stretch>
        </p:blipFill>
        <p:spPr>
          <a:xfrm>
            <a:off x="0" y="2105"/>
            <a:ext cx="12192000" cy="6853790"/>
          </a:xfrm>
          <a:prstGeom prst="rect">
            <a:avLst/>
          </a:prstGeom>
        </p:spPr>
      </p:pic>
      <p:pic>
        <p:nvPicPr>
          <p:cNvPr id="4" name="Picture 3">
            <a:extLst>
              <a:ext uri="{FF2B5EF4-FFF2-40B4-BE49-F238E27FC236}">
                <a16:creationId xmlns:a16="http://schemas.microsoft.com/office/drawing/2014/main" id="{0492AA2D-CCA9-410A-849E-1F3C645AE11E}"/>
              </a:ext>
            </a:extLst>
          </p:cNvPr>
          <p:cNvPicPr>
            <a:picLocks noChangeAspect="1"/>
          </p:cNvPicPr>
          <p:nvPr/>
        </p:nvPicPr>
        <p:blipFill>
          <a:blip r:embed="rId4"/>
          <a:stretch>
            <a:fillRect/>
          </a:stretch>
        </p:blipFill>
        <p:spPr>
          <a:xfrm>
            <a:off x="2902743" y="3121492"/>
            <a:ext cx="6386513" cy="373650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5"/>
            <a:extLst>
              <a:ext uri="{FF2B5EF4-FFF2-40B4-BE49-F238E27FC236}">
                <a16:creationId xmlns:a16="http://schemas.microsoft.com/office/drawing/2014/main" id="{DA7B8E58-BD9A-4BFF-8CD1-CA4B6EF5F9E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2BFBEECB-5448-4E1F-9E72-A00E08B9478D}"/>
              </a:ext>
            </a:extLst>
          </p:cNvPr>
          <p:cNvSpPr/>
          <p:nvPr/>
        </p:nvSpPr>
        <p:spPr>
          <a:xfrm>
            <a:off x="6079330" y="2710881"/>
            <a:ext cx="1914526" cy="35365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519761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417401020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2" name="Picture 1">
            <a:extLst>
              <a:ext uri="{FF2B5EF4-FFF2-40B4-BE49-F238E27FC236}">
                <a16:creationId xmlns:a16="http://schemas.microsoft.com/office/drawing/2014/main" id="{B404F62E-6B86-4D10-8C2D-AD328054962C}"/>
              </a:ext>
            </a:extLst>
          </p:cNvPr>
          <p:cNvPicPr>
            <a:picLocks noChangeAspect="1"/>
          </p:cNvPicPr>
          <p:nvPr/>
        </p:nvPicPr>
        <p:blipFill rotWithShape="1">
          <a:blip r:embed="rId4"/>
          <a:srcRect t="-1" r="1364" b="1384"/>
          <a:stretch/>
        </p:blipFill>
        <p:spPr>
          <a:xfrm>
            <a:off x="0" y="2482885"/>
            <a:ext cx="5634037" cy="4403435"/>
          </a:xfrm>
          <a:prstGeom prst="rect">
            <a:avLst/>
          </a:prstGeom>
        </p:spPr>
      </p:pic>
      <p:pic>
        <p:nvPicPr>
          <p:cNvPr id="16" name="Picture 15" descr="A close up of a logo&#10;&#10;Description generated with very high confidence">
            <a:hlinkClick r:id="rId5"/>
            <a:extLst>
              <a:ext uri="{FF2B5EF4-FFF2-40B4-BE49-F238E27FC236}">
                <a16:creationId xmlns:a16="http://schemas.microsoft.com/office/drawing/2014/main" id="{3167FE26-FD44-435E-A0BA-3DA94F6A0C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7"/>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8"/>
          <a:stretch>
            <a:fillRect/>
          </a:stretch>
        </p:blipFill>
        <p:spPr>
          <a:xfrm>
            <a:off x="-39102" y="642400"/>
            <a:ext cx="634415" cy="732521"/>
          </a:xfrm>
          <a:prstGeom prst="rect">
            <a:avLst/>
          </a:prstGeom>
        </p:spPr>
      </p:pic>
    </p:spTree>
    <p:extLst>
      <p:ext uri="{BB962C8B-B14F-4D97-AF65-F5344CB8AC3E}">
        <p14:creationId xmlns:p14="http://schemas.microsoft.com/office/powerpoint/2010/main" val="50421398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6" name="Picture 15" descr="A close up of a logo&#10;&#10;Description generated with very high confidence">
            <a:hlinkClick r:id="rId4"/>
            <a:extLst>
              <a:ext uri="{FF2B5EF4-FFF2-40B4-BE49-F238E27FC236}">
                <a16:creationId xmlns:a16="http://schemas.microsoft.com/office/drawing/2014/main" id="{3167FE26-FD44-435E-A0BA-3DA94F6A0CC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6"/>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7"/>
          <a:stretch>
            <a:fillRect/>
          </a:stretch>
        </p:blipFill>
        <p:spPr>
          <a:xfrm>
            <a:off x="-39102" y="642400"/>
            <a:ext cx="634415" cy="732521"/>
          </a:xfrm>
          <a:prstGeom prst="rect">
            <a:avLst/>
          </a:prstGeom>
        </p:spPr>
      </p:pic>
      <p:pic>
        <p:nvPicPr>
          <p:cNvPr id="3" name="Picture 2">
            <a:extLst>
              <a:ext uri="{FF2B5EF4-FFF2-40B4-BE49-F238E27FC236}">
                <a16:creationId xmlns:a16="http://schemas.microsoft.com/office/drawing/2014/main" id="{F0F2D338-B9C6-4B73-A660-BDA82B8B3710}"/>
              </a:ext>
            </a:extLst>
          </p:cNvPr>
          <p:cNvPicPr>
            <a:picLocks noChangeAspect="1"/>
          </p:cNvPicPr>
          <p:nvPr/>
        </p:nvPicPr>
        <p:blipFill>
          <a:blip r:embed="rId8"/>
          <a:stretch>
            <a:fillRect/>
          </a:stretch>
        </p:blipFill>
        <p:spPr>
          <a:xfrm>
            <a:off x="595313" y="1227723"/>
            <a:ext cx="5174074" cy="5238750"/>
          </a:xfrm>
          <a:prstGeom prst="rect">
            <a:avLst/>
          </a:prstGeom>
        </p:spPr>
      </p:pic>
      <p:pic>
        <p:nvPicPr>
          <p:cNvPr id="4" name="Picture 3">
            <a:extLst>
              <a:ext uri="{FF2B5EF4-FFF2-40B4-BE49-F238E27FC236}">
                <a16:creationId xmlns:a16="http://schemas.microsoft.com/office/drawing/2014/main" id="{82582050-05D6-4666-ACD3-034DEAFF010D}"/>
              </a:ext>
            </a:extLst>
          </p:cNvPr>
          <p:cNvPicPr>
            <a:picLocks noChangeAspect="1"/>
          </p:cNvPicPr>
          <p:nvPr/>
        </p:nvPicPr>
        <p:blipFill>
          <a:blip r:embed="rId9"/>
          <a:stretch>
            <a:fillRect/>
          </a:stretch>
        </p:blipFill>
        <p:spPr>
          <a:xfrm>
            <a:off x="5632837" y="927610"/>
            <a:ext cx="5174074" cy="4769849"/>
          </a:xfrm>
          <a:prstGeom prst="rect">
            <a:avLst/>
          </a:prstGeom>
        </p:spPr>
      </p:pic>
      <p:pic>
        <p:nvPicPr>
          <p:cNvPr id="5" name="Picture 4">
            <a:extLst>
              <a:ext uri="{FF2B5EF4-FFF2-40B4-BE49-F238E27FC236}">
                <a16:creationId xmlns:a16="http://schemas.microsoft.com/office/drawing/2014/main" id="{C2D9F49F-A927-45C5-82C8-0ED087500942}"/>
              </a:ext>
            </a:extLst>
          </p:cNvPr>
          <p:cNvPicPr>
            <a:picLocks noChangeAspect="1"/>
          </p:cNvPicPr>
          <p:nvPr/>
        </p:nvPicPr>
        <p:blipFill rotWithShape="1">
          <a:blip r:embed="rId10"/>
          <a:srcRect l="10500" t="2919" r="10305" b="69859"/>
          <a:stretch/>
        </p:blipFill>
        <p:spPr>
          <a:xfrm>
            <a:off x="8543925" y="642400"/>
            <a:ext cx="3829050" cy="3513063"/>
          </a:xfrm>
          <a:prstGeom prst="rect">
            <a:avLst/>
          </a:prstGeom>
        </p:spPr>
      </p:pic>
    </p:spTree>
    <p:extLst>
      <p:ext uri="{BB962C8B-B14F-4D97-AF65-F5344CB8AC3E}">
        <p14:creationId xmlns:p14="http://schemas.microsoft.com/office/powerpoint/2010/main" val="45073752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6" name="Picture 15" descr="A close up of a logo&#10;&#10;Description generated with very high confidence">
            <a:hlinkClick r:id="rId4"/>
            <a:extLst>
              <a:ext uri="{FF2B5EF4-FFF2-40B4-BE49-F238E27FC236}">
                <a16:creationId xmlns:a16="http://schemas.microsoft.com/office/drawing/2014/main" id="{3167FE26-FD44-435E-A0BA-3DA94F6A0CC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6"/>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7"/>
          <a:stretch>
            <a:fillRect/>
          </a:stretch>
        </p:blipFill>
        <p:spPr>
          <a:xfrm>
            <a:off x="-39102" y="642400"/>
            <a:ext cx="634415" cy="732521"/>
          </a:xfrm>
          <a:prstGeom prst="rect">
            <a:avLst/>
          </a:prstGeom>
        </p:spPr>
      </p:pic>
      <p:pic>
        <p:nvPicPr>
          <p:cNvPr id="3" name="Picture 2">
            <a:extLst>
              <a:ext uri="{FF2B5EF4-FFF2-40B4-BE49-F238E27FC236}">
                <a16:creationId xmlns:a16="http://schemas.microsoft.com/office/drawing/2014/main" id="{5A7A8182-14F0-46B8-AC42-703CEBB3E868}"/>
              </a:ext>
            </a:extLst>
          </p:cNvPr>
          <p:cNvPicPr>
            <a:picLocks noChangeAspect="1"/>
          </p:cNvPicPr>
          <p:nvPr/>
        </p:nvPicPr>
        <p:blipFill>
          <a:blip r:embed="rId8"/>
          <a:stretch>
            <a:fillRect/>
          </a:stretch>
        </p:blipFill>
        <p:spPr>
          <a:xfrm>
            <a:off x="3048000" y="342900"/>
            <a:ext cx="6096000" cy="6172200"/>
          </a:xfrm>
          <a:prstGeom prst="rect">
            <a:avLst/>
          </a:prstGeom>
        </p:spPr>
      </p:pic>
    </p:spTree>
    <p:extLst>
      <p:ext uri="{BB962C8B-B14F-4D97-AF65-F5344CB8AC3E}">
        <p14:creationId xmlns:p14="http://schemas.microsoft.com/office/powerpoint/2010/main" val="278511056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4343400" y="1676400"/>
            <a:ext cx="3505200" cy="3505200"/>
          </a:xfrm>
          <a:prstGeom prst="rect">
            <a:avLst/>
          </a:prstGeom>
        </p:spPr>
      </p:pic>
    </p:spTree>
    <p:extLst>
      <p:ext uri="{BB962C8B-B14F-4D97-AF65-F5344CB8AC3E}">
        <p14:creationId xmlns:p14="http://schemas.microsoft.com/office/powerpoint/2010/main" val="245522507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97F9DB5B-E415-43EE-B25C-8D49E89232C1}"/>
              </a:ext>
            </a:extLst>
          </p:cNvPr>
          <p:cNvPicPr>
            <a:picLocks noChangeAspect="1"/>
          </p:cNvPicPr>
          <p:nvPr/>
        </p:nvPicPr>
        <p:blipFill>
          <a:blip r:embed="rId4"/>
          <a:stretch>
            <a:fillRect/>
          </a:stretch>
        </p:blipFill>
        <p:spPr>
          <a:xfrm>
            <a:off x="909637" y="192545"/>
            <a:ext cx="6867525" cy="2962275"/>
          </a:xfrm>
          <a:prstGeom prst="rect">
            <a:avLst/>
          </a:prstGeom>
        </p:spPr>
      </p:pic>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5"/>
          <a:stretch>
            <a:fillRect/>
          </a:stretch>
        </p:blipFill>
        <p:spPr>
          <a:xfrm>
            <a:off x="3200400" y="1622883"/>
            <a:ext cx="6096000" cy="4857750"/>
          </a:xfrm>
          <a:prstGeom prst="rect">
            <a:avLst/>
          </a:prstGeom>
        </p:spPr>
      </p:pic>
      <p:pic>
        <p:nvPicPr>
          <p:cNvPr id="13" name="Picture 12">
            <a:extLst>
              <a:ext uri="{FF2B5EF4-FFF2-40B4-BE49-F238E27FC236}">
                <a16:creationId xmlns:a16="http://schemas.microsoft.com/office/drawing/2014/main" id="{C845EB61-99D3-4271-BA99-7CC3141FDF30}"/>
              </a:ext>
            </a:extLst>
          </p:cNvPr>
          <p:cNvPicPr>
            <a:picLocks noChangeAspect="1"/>
          </p:cNvPicPr>
          <p:nvPr/>
        </p:nvPicPr>
        <p:blipFill>
          <a:blip r:embed="rId6"/>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87FFC8E0-8FFB-4DFD-AA89-B99AC503C804}"/>
              </a:ext>
            </a:extLst>
          </p:cNvPr>
          <p:cNvPicPr>
            <a:picLocks noChangeAspect="1"/>
          </p:cNvPicPr>
          <p:nvPr/>
        </p:nvPicPr>
        <p:blipFill>
          <a:blip r:embed="rId7"/>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8"/>
            <a:extLst>
              <a:ext uri="{FF2B5EF4-FFF2-40B4-BE49-F238E27FC236}">
                <a16:creationId xmlns:a16="http://schemas.microsoft.com/office/drawing/2014/main" id="{0ECACAEA-D6A7-4FC9-B721-660747BE5B24}"/>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150255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4"/>
          <a:stretch>
            <a:fillRect/>
          </a:stretch>
        </p:blipFill>
        <p:spPr>
          <a:xfrm>
            <a:off x="3048000" y="1000125"/>
            <a:ext cx="6096000" cy="4857750"/>
          </a:xfrm>
          <a:prstGeom prst="rect">
            <a:avLst/>
          </a:prstGeom>
        </p:spPr>
      </p:pic>
      <p:pic>
        <p:nvPicPr>
          <p:cNvPr id="13" name="Picture 12">
            <a:extLst>
              <a:ext uri="{FF2B5EF4-FFF2-40B4-BE49-F238E27FC236}">
                <a16:creationId xmlns:a16="http://schemas.microsoft.com/office/drawing/2014/main" id="{810F005E-DBBF-42BD-9568-BC57E6D84FDA}"/>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3241EDBF-5C04-47FF-918B-231778A23FC1}"/>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ACE45B24-0943-4999-8F87-48CC8025F874}"/>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4626161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1C898339-335D-4D92-B7DB-CF4A322B5CA6}"/>
              </a:ext>
            </a:extLst>
          </p:cNvPr>
          <p:cNvPicPr>
            <a:picLocks noChangeAspect="1"/>
          </p:cNvPicPr>
          <p:nvPr/>
        </p:nvPicPr>
        <p:blipFill>
          <a:blip r:embed="rId4"/>
          <a:stretch>
            <a:fillRect/>
          </a:stretch>
        </p:blipFill>
        <p:spPr>
          <a:xfrm>
            <a:off x="3048000" y="1000125"/>
            <a:ext cx="6096000" cy="4857750"/>
          </a:xfrm>
          <a:prstGeom prst="rect">
            <a:avLst/>
          </a:prstGeom>
        </p:spPr>
      </p:pic>
      <p:pic>
        <p:nvPicPr>
          <p:cNvPr id="13" name="Picture 12">
            <a:extLst>
              <a:ext uri="{FF2B5EF4-FFF2-40B4-BE49-F238E27FC236}">
                <a16:creationId xmlns:a16="http://schemas.microsoft.com/office/drawing/2014/main" id="{70D7D5AA-687B-484D-9874-07BD5F083574}"/>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4733E019-FAE5-42A2-A665-F630A3FD915B}"/>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D9F7592A-18AE-4F43-B913-159013A121D7}"/>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1367830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8096D9F5-DB9D-4C93-A9DA-395C12B0C578}"/>
              </a:ext>
            </a:extLst>
          </p:cNvPr>
          <p:cNvPicPr>
            <a:picLocks noChangeAspect="1"/>
          </p:cNvPicPr>
          <p:nvPr/>
        </p:nvPicPr>
        <p:blipFill>
          <a:blip r:embed="rId4"/>
          <a:stretch>
            <a:fillRect/>
          </a:stretch>
        </p:blipFill>
        <p:spPr>
          <a:xfrm>
            <a:off x="3048000" y="1000125"/>
            <a:ext cx="6096000" cy="4857750"/>
          </a:xfrm>
          <a:prstGeom prst="rect">
            <a:avLst/>
          </a:prstGeom>
        </p:spPr>
      </p:pic>
      <p:pic>
        <p:nvPicPr>
          <p:cNvPr id="13" name="Picture 12">
            <a:extLst>
              <a:ext uri="{FF2B5EF4-FFF2-40B4-BE49-F238E27FC236}">
                <a16:creationId xmlns:a16="http://schemas.microsoft.com/office/drawing/2014/main" id="{34623875-173B-4BBA-B737-38F8593CE65C}"/>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8B4C25C5-D0A3-4C7B-8519-E27022C5CE36}"/>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EFAE804B-A5B4-47A1-B819-356FCCB6D893}"/>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6227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https://powerapps.microsoft.com/images/page/homepage/build-on-platform_1399x600.png">
            <a:extLst>
              <a:ext uri="{FF2B5EF4-FFF2-40B4-BE49-F238E27FC236}">
                <a16:creationId xmlns:a16="http://schemas.microsoft.com/office/drawing/2014/main" id="{007A2180-1119-46F3-980B-ABDEEEDE27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90" r="9072"/>
          <a:stretch/>
        </p:blipFill>
        <p:spPr bwMode="auto">
          <a:xfrm>
            <a:off x="1665846" y="1935506"/>
            <a:ext cx="8860305" cy="474797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67C5F50-C959-4405-9D5E-0DFB17466672}"/>
              </a:ext>
            </a:extLst>
          </p:cNvPr>
          <p:cNvSpPr/>
          <p:nvPr/>
        </p:nvSpPr>
        <p:spPr>
          <a:xfrm>
            <a:off x="1844022" y="228273"/>
            <a:ext cx="8503955" cy="1692771"/>
          </a:xfrm>
          <a:prstGeom prst="rect">
            <a:avLst/>
          </a:prstGeom>
        </p:spPr>
        <p:txBody>
          <a:bodyPr wrap="square">
            <a:spAutoFit/>
          </a:bodyPr>
          <a:lstStyle/>
          <a:p>
            <a:pPr algn="ctr"/>
            <a:r>
              <a:rPr lang="en-US" sz="4000" b="1" dirty="0">
                <a:solidFill>
                  <a:srgbClr val="FFFFFF"/>
                </a:solidFill>
                <a:latin typeface="Segoe UI Semilight" panose="020B0402040204020203" pitchFamily="34" charset="0"/>
                <a:cs typeface="Segoe UI Semilight" panose="020B0402040204020203" pitchFamily="34" charset="0"/>
              </a:rPr>
              <a:t>Build apps without limits</a:t>
            </a:r>
          </a:p>
          <a:p>
            <a:pPr algn="ctr"/>
            <a:r>
              <a:rPr lang="en-US" sz="1600" dirty="0">
                <a:solidFill>
                  <a:srgbClr val="FFFFFF"/>
                </a:solidFill>
                <a:latin typeface="Segoe UI" panose="020B0502040204020203" pitchFamily="34" charset="0"/>
              </a:rPr>
              <a:t>Use a variety of development and application lifecycle management tools to meet your needs—whether simple or complex. Pro developers can use the Common Data Service for Apps software development kit (SDK) and code plugins to build apps and create customizations using familiar tools like Visual Studio.</a:t>
            </a:r>
            <a:endParaRPr lang="en-US" sz="1600" b="0" i="0" dirty="0">
              <a:solidFill>
                <a:srgbClr val="FFFFFF"/>
              </a:solidFill>
              <a:effectLst/>
              <a:latin typeface="Segoe UI" panose="020B0502040204020203" pitchFamily="34" charset="0"/>
            </a:endParaRPr>
          </a:p>
        </p:txBody>
      </p:sp>
      <p:pic>
        <p:nvPicPr>
          <p:cNvPr id="10" name="Picture 9" descr="A close up of a logo&#10;&#10;Description generated with very high confidence">
            <a:hlinkClick r:id="rId5"/>
            <a:extLst>
              <a:ext uri="{FF2B5EF4-FFF2-40B4-BE49-F238E27FC236}">
                <a16:creationId xmlns:a16="http://schemas.microsoft.com/office/drawing/2014/main" id="{E483ACE5-2C83-4838-8485-2CA95D3DFCD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7334360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9D6D9001-E024-4540-9AE4-BF588E9E4303}"/>
              </a:ext>
            </a:extLst>
          </p:cNvPr>
          <p:cNvPicPr>
            <a:picLocks noChangeAspect="1"/>
          </p:cNvPicPr>
          <p:nvPr/>
        </p:nvPicPr>
        <p:blipFill>
          <a:blip r:embed="rId4"/>
          <a:stretch>
            <a:fillRect/>
          </a:stretch>
        </p:blipFill>
        <p:spPr>
          <a:xfrm>
            <a:off x="3048000" y="1285875"/>
            <a:ext cx="6096000" cy="4286250"/>
          </a:xfrm>
          <a:prstGeom prst="rect">
            <a:avLst/>
          </a:prstGeom>
        </p:spPr>
      </p:pic>
      <p:pic>
        <p:nvPicPr>
          <p:cNvPr id="13" name="Picture 12">
            <a:extLst>
              <a:ext uri="{FF2B5EF4-FFF2-40B4-BE49-F238E27FC236}">
                <a16:creationId xmlns:a16="http://schemas.microsoft.com/office/drawing/2014/main" id="{C505275E-0DA9-49DE-8732-A91AD7A97ACD}"/>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9C89E8FB-A8F3-43A6-BA96-AE0203E53E47}"/>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984DA745-3ED8-4859-8A42-5A79411E12F0}"/>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0598798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62DEA5CC-6069-4195-BE72-CC79B5ED433A}"/>
              </a:ext>
            </a:extLst>
          </p:cNvPr>
          <p:cNvPicPr>
            <a:picLocks noChangeAspect="1"/>
          </p:cNvPicPr>
          <p:nvPr/>
        </p:nvPicPr>
        <p:blipFill>
          <a:blip r:embed="rId4"/>
          <a:stretch>
            <a:fillRect/>
          </a:stretch>
        </p:blipFill>
        <p:spPr>
          <a:xfrm>
            <a:off x="3048000" y="1285875"/>
            <a:ext cx="6096000" cy="4286250"/>
          </a:xfrm>
          <a:prstGeom prst="rect">
            <a:avLst/>
          </a:prstGeom>
        </p:spPr>
      </p:pic>
      <p:pic>
        <p:nvPicPr>
          <p:cNvPr id="13" name="Picture 12">
            <a:extLst>
              <a:ext uri="{FF2B5EF4-FFF2-40B4-BE49-F238E27FC236}">
                <a16:creationId xmlns:a16="http://schemas.microsoft.com/office/drawing/2014/main" id="{E3E70B81-AE7A-4E30-A5B8-08148B47C4A9}"/>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1787C26F-0E59-4706-ABB7-250F7C9E3CC8}"/>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D1B1150D-A3E0-4ED3-8AB0-6CF9E7002798}"/>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665599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032A217A-9B69-49E9-8560-CA76420147A6}"/>
              </a:ext>
            </a:extLst>
          </p:cNvPr>
          <p:cNvPicPr>
            <a:picLocks noChangeAspect="1"/>
          </p:cNvPicPr>
          <p:nvPr/>
        </p:nvPicPr>
        <p:blipFill>
          <a:blip r:embed="rId4"/>
          <a:stretch>
            <a:fillRect/>
          </a:stretch>
        </p:blipFill>
        <p:spPr>
          <a:xfrm>
            <a:off x="3048000" y="1276350"/>
            <a:ext cx="6096000" cy="4305300"/>
          </a:xfrm>
          <a:prstGeom prst="rect">
            <a:avLst/>
          </a:prstGeom>
        </p:spPr>
      </p:pic>
      <p:pic>
        <p:nvPicPr>
          <p:cNvPr id="14" name="Picture 13">
            <a:extLst>
              <a:ext uri="{FF2B5EF4-FFF2-40B4-BE49-F238E27FC236}">
                <a16:creationId xmlns:a16="http://schemas.microsoft.com/office/drawing/2014/main" id="{D21F0691-C229-4A4E-AA3E-7D92E66AAE51}"/>
              </a:ext>
            </a:extLst>
          </p:cNvPr>
          <p:cNvPicPr>
            <a:picLocks noChangeAspect="1"/>
          </p:cNvPicPr>
          <p:nvPr/>
        </p:nvPicPr>
        <p:blipFill>
          <a:blip r:embed="rId5"/>
          <a:stretch>
            <a:fillRect/>
          </a:stretch>
        </p:blipFill>
        <p:spPr>
          <a:xfrm>
            <a:off x="67706" y="34925"/>
            <a:ext cx="398847" cy="607475"/>
          </a:xfrm>
          <a:prstGeom prst="rect">
            <a:avLst/>
          </a:prstGeom>
        </p:spPr>
      </p:pic>
      <p:pic>
        <p:nvPicPr>
          <p:cNvPr id="16" name="Picture 15">
            <a:extLst>
              <a:ext uri="{FF2B5EF4-FFF2-40B4-BE49-F238E27FC236}">
                <a16:creationId xmlns:a16="http://schemas.microsoft.com/office/drawing/2014/main" id="{79D24CAE-CC49-4E0C-A75A-B344D6C55D4F}"/>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9DE6B2A7-79EF-4DAE-9B93-5F80F33054C5}"/>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5605133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A8CC7D7B-61F8-4765-8114-811057733379}"/>
              </a:ext>
            </a:extLst>
          </p:cNvPr>
          <p:cNvPicPr>
            <a:picLocks noChangeAspect="1"/>
          </p:cNvPicPr>
          <p:nvPr/>
        </p:nvPicPr>
        <p:blipFill>
          <a:blip r:embed="rId4"/>
          <a:stretch>
            <a:fillRect/>
          </a:stretch>
        </p:blipFill>
        <p:spPr>
          <a:xfrm>
            <a:off x="3048000" y="619125"/>
            <a:ext cx="6096000" cy="5619750"/>
          </a:xfrm>
          <a:prstGeom prst="rect">
            <a:avLst/>
          </a:prstGeom>
        </p:spPr>
      </p:pic>
      <p:pic>
        <p:nvPicPr>
          <p:cNvPr id="14" name="Picture 13">
            <a:extLst>
              <a:ext uri="{FF2B5EF4-FFF2-40B4-BE49-F238E27FC236}">
                <a16:creationId xmlns:a16="http://schemas.microsoft.com/office/drawing/2014/main" id="{0D522D66-E791-4020-A35A-6F1F8D150A1C}"/>
              </a:ext>
            </a:extLst>
          </p:cNvPr>
          <p:cNvPicPr>
            <a:picLocks noChangeAspect="1"/>
          </p:cNvPicPr>
          <p:nvPr/>
        </p:nvPicPr>
        <p:blipFill>
          <a:blip r:embed="rId5"/>
          <a:stretch>
            <a:fillRect/>
          </a:stretch>
        </p:blipFill>
        <p:spPr>
          <a:xfrm>
            <a:off x="67706" y="34925"/>
            <a:ext cx="398847" cy="607475"/>
          </a:xfrm>
          <a:prstGeom prst="rect">
            <a:avLst/>
          </a:prstGeom>
        </p:spPr>
      </p:pic>
      <p:pic>
        <p:nvPicPr>
          <p:cNvPr id="16" name="Picture 15">
            <a:extLst>
              <a:ext uri="{FF2B5EF4-FFF2-40B4-BE49-F238E27FC236}">
                <a16:creationId xmlns:a16="http://schemas.microsoft.com/office/drawing/2014/main" id="{D08B444F-B390-4583-AD3C-7E8BAF86E026}"/>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012FBB7A-F197-41EA-8D26-01E6A0C820FF}"/>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4180603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360D0C-640C-401E-B7FD-04CA5A6CAC2A}"/>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92B4E337-574C-4E7A-8713-AE090200B9AC}"/>
              </a:ext>
            </a:extLst>
          </p:cNvPr>
          <p:cNvPicPr>
            <a:picLocks noChangeAspect="1"/>
          </p:cNvPicPr>
          <p:nvPr/>
        </p:nvPicPr>
        <p:blipFill rotWithShape="1">
          <a:blip r:embed="rId4"/>
          <a:srcRect b="64630"/>
          <a:stretch/>
        </p:blipFill>
        <p:spPr>
          <a:xfrm>
            <a:off x="4062977" y="1509745"/>
            <a:ext cx="4066045" cy="3838510"/>
          </a:xfrm>
          <a:prstGeom prst="rect">
            <a:avLst/>
          </a:prstGeom>
        </p:spPr>
      </p:pic>
      <p:pic>
        <p:nvPicPr>
          <p:cNvPr id="13" name="Picture 12">
            <a:extLst>
              <a:ext uri="{FF2B5EF4-FFF2-40B4-BE49-F238E27FC236}">
                <a16:creationId xmlns:a16="http://schemas.microsoft.com/office/drawing/2014/main" id="{AB22DD86-7BAE-4565-88E8-245FF66E99A1}"/>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E538378F-D2A6-4825-A969-418049F64E50}"/>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68295F21-0744-445A-8FB5-019E577C229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5362809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C62DB85-D8C3-41B6-9161-6EB40DDC136F}"/>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6FCE7E48-8151-433E-A5D6-DA92802A796B}"/>
              </a:ext>
            </a:extLst>
          </p:cNvPr>
          <p:cNvPicPr>
            <a:picLocks noChangeAspect="1"/>
          </p:cNvPicPr>
          <p:nvPr/>
        </p:nvPicPr>
        <p:blipFill>
          <a:blip r:embed="rId4"/>
          <a:stretch>
            <a:fillRect/>
          </a:stretch>
        </p:blipFill>
        <p:spPr>
          <a:xfrm>
            <a:off x="3048000" y="481012"/>
            <a:ext cx="6096000" cy="5895975"/>
          </a:xfrm>
          <a:prstGeom prst="rect">
            <a:avLst/>
          </a:prstGeom>
        </p:spPr>
      </p:pic>
      <p:pic>
        <p:nvPicPr>
          <p:cNvPr id="17" name="Picture 16">
            <a:extLst>
              <a:ext uri="{FF2B5EF4-FFF2-40B4-BE49-F238E27FC236}">
                <a16:creationId xmlns:a16="http://schemas.microsoft.com/office/drawing/2014/main" id="{199FCF3E-824E-462B-9EA8-5DA3807364EC}"/>
              </a:ext>
            </a:extLst>
          </p:cNvPr>
          <p:cNvPicPr>
            <a:picLocks noChangeAspect="1"/>
          </p:cNvPicPr>
          <p:nvPr/>
        </p:nvPicPr>
        <p:blipFill>
          <a:blip r:embed="rId5"/>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C0A2DD0F-64B7-4AF2-9801-CAD216F5A329}"/>
              </a:ext>
            </a:extLst>
          </p:cNvPr>
          <p:cNvPicPr>
            <a:picLocks noChangeAspect="1"/>
          </p:cNvPicPr>
          <p:nvPr/>
        </p:nvPicPr>
        <p:blipFill>
          <a:blip r:embed="rId6"/>
          <a:stretch>
            <a:fillRect/>
          </a:stretch>
        </p:blipFill>
        <p:spPr>
          <a:xfrm>
            <a:off x="-39102" y="642400"/>
            <a:ext cx="634415" cy="732521"/>
          </a:xfrm>
          <a:prstGeom prst="rect">
            <a:avLst/>
          </a:prstGeom>
        </p:spPr>
      </p:pic>
      <p:pic>
        <p:nvPicPr>
          <p:cNvPr id="19" name="Picture 18" descr="A close up of a logo&#10;&#10;Description generated with very high confidence">
            <a:hlinkClick r:id="rId7"/>
            <a:extLst>
              <a:ext uri="{FF2B5EF4-FFF2-40B4-BE49-F238E27FC236}">
                <a16:creationId xmlns:a16="http://schemas.microsoft.com/office/drawing/2014/main" id="{B06419F3-D1C1-4016-AD67-E7AE008CACF4}"/>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0226753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2EC051A1-C803-4B18-B2F7-304ADFCCEE9D}"/>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4" name="Picture 13">
            <a:extLst>
              <a:ext uri="{FF2B5EF4-FFF2-40B4-BE49-F238E27FC236}">
                <a16:creationId xmlns:a16="http://schemas.microsoft.com/office/drawing/2014/main" id="{5DA7BDFB-57D2-4880-A0EB-0718E856691B}"/>
              </a:ext>
            </a:extLst>
          </p:cNvPr>
          <p:cNvPicPr>
            <a:picLocks noChangeAspect="1"/>
          </p:cNvPicPr>
          <p:nvPr/>
        </p:nvPicPr>
        <p:blipFill>
          <a:blip r:embed="rId5"/>
          <a:stretch>
            <a:fillRect/>
          </a:stretch>
        </p:blipFill>
        <p:spPr>
          <a:xfrm>
            <a:off x="67706" y="34925"/>
            <a:ext cx="398847" cy="607475"/>
          </a:xfrm>
          <a:prstGeom prst="rect">
            <a:avLst/>
          </a:prstGeom>
        </p:spPr>
      </p:pic>
      <p:pic>
        <p:nvPicPr>
          <p:cNvPr id="16" name="Picture 15">
            <a:extLst>
              <a:ext uri="{FF2B5EF4-FFF2-40B4-BE49-F238E27FC236}">
                <a16:creationId xmlns:a16="http://schemas.microsoft.com/office/drawing/2014/main" id="{86D1CAC5-6979-4F51-A3C9-1E6D78E7A588}"/>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99D4D08D-22C5-4E25-B010-A36565B73E31}"/>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8308278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ED1C02E9-A635-42B1-87D7-F94ABE2F9ADF}"/>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4" name="Picture 13">
            <a:extLst>
              <a:ext uri="{FF2B5EF4-FFF2-40B4-BE49-F238E27FC236}">
                <a16:creationId xmlns:a16="http://schemas.microsoft.com/office/drawing/2014/main" id="{002AD955-3076-4385-8976-5E5EB918B7C3}"/>
              </a:ext>
            </a:extLst>
          </p:cNvPr>
          <p:cNvPicPr>
            <a:picLocks noChangeAspect="1"/>
          </p:cNvPicPr>
          <p:nvPr/>
        </p:nvPicPr>
        <p:blipFill>
          <a:blip r:embed="rId5"/>
          <a:stretch>
            <a:fillRect/>
          </a:stretch>
        </p:blipFill>
        <p:spPr>
          <a:xfrm>
            <a:off x="67706" y="34925"/>
            <a:ext cx="398847" cy="607475"/>
          </a:xfrm>
          <a:prstGeom prst="rect">
            <a:avLst/>
          </a:prstGeom>
        </p:spPr>
      </p:pic>
      <p:pic>
        <p:nvPicPr>
          <p:cNvPr id="17" name="Picture 16">
            <a:extLst>
              <a:ext uri="{FF2B5EF4-FFF2-40B4-BE49-F238E27FC236}">
                <a16:creationId xmlns:a16="http://schemas.microsoft.com/office/drawing/2014/main" id="{7F4213FA-492D-479B-A275-2547DD4F53F9}"/>
              </a:ext>
            </a:extLst>
          </p:cNvPr>
          <p:cNvPicPr>
            <a:picLocks noChangeAspect="1"/>
          </p:cNvPicPr>
          <p:nvPr/>
        </p:nvPicPr>
        <p:blipFill>
          <a:blip r:embed="rId6"/>
          <a:stretch>
            <a:fillRect/>
          </a:stretch>
        </p:blipFill>
        <p:spPr>
          <a:xfrm>
            <a:off x="-39102" y="642400"/>
            <a:ext cx="634415" cy="732521"/>
          </a:xfrm>
          <a:prstGeom prst="rect">
            <a:avLst/>
          </a:prstGeom>
        </p:spPr>
      </p:pic>
      <p:pic>
        <p:nvPicPr>
          <p:cNvPr id="18" name="Picture 17" descr="A close up of a logo&#10;&#10;Description generated with very high confidence">
            <a:hlinkClick r:id="rId7"/>
            <a:extLst>
              <a:ext uri="{FF2B5EF4-FFF2-40B4-BE49-F238E27FC236}">
                <a16:creationId xmlns:a16="http://schemas.microsoft.com/office/drawing/2014/main" id="{EFF152EB-D840-418E-8214-FD455F620F70}"/>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81926725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6851E36E-AFFD-4943-8D72-DAF43E70A0A7}"/>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4" name="Picture 13">
            <a:extLst>
              <a:ext uri="{FF2B5EF4-FFF2-40B4-BE49-F238E27FC236}">
                <a16:creationId xmlns:a16="http://schemas.microsoft.com/office/drawing/2014/main" id="{DD03901E-3DF9-410C-AF4D-092935E2E2E2}"/>
              </a:ext>
            </a:extLst>
          </p:cNvPr>
          <p:cNvPicPr>
            <a:picLocks noChangeAspect="1"/>
          </p:cNvPicPr>
          <p:nvPr/>
        </p:nvPicPr>
        <p:blipFill>
          <a:blip r:embed="rId5"/>
          <a:stretch>
            <a:fillRect/>
          </a:stretch>
        </p:blipFill>
        <p:spPr>
          <a:xfrm>
            <a:off x="67706" y="34925"/>
            <a:ext cx="398847" cy="607475"/>
          </a:xfrm>
          <a:prstGeom prst="rect">
            <a:avLst/>
          </a:prstGeom>
        </p:spPr>
      </p:pic>
      <p:pic>
        <p:nvPicPr>
          <p:cNvPr id="17" name="Picture 16">
            <a:extLst>
              <a:ext uri="{FF2B5EF4-FFF2-40B4-BE49-F238E27FC236}">
                <a16:creationId xmlns:a16="http://schemas.microsoft.com/office/drawing/2014/main" id="{BCF6EBA6-4E83-4544-9A24-90B4000B131A}"/>
              </a:ext>
            </a:extLst>
          </p:cNvPr>
          <p:cNvPicPr>
            <a:picLocks noChangeAspect="1"/>
          </p:cNvPicPr>
          <p:nvPr/>
        </p:nvPicPr>
        <p:blipFill>
          <a:blip r:embed="rId6"/>
          <a:stretch>
            <a:fillRect/>
          </a:stretch>
        </p:blipFill>
        <p:spPr>
          <a:xfrm>
            <a:off x="-39102" y="642400"/>
            <a:ext cx="634415" cy="732521"/>
          </a:xfrm>
          <a:prstGeom prst="rect">
            <a:avLst/>
          </a:prstGeom>
        </p:spPr>
      </p:pic>
      <p:pic>
        <p:nvPicPr>
          <p:cNvPr id="18" name="Picture 17" descr="A close up of a logo&#10;&#10;Description generated with very high confidence">
            <a:hlinkClick r:id="rId7"/>
            <a:extLst>
              <a:ext uri="{FF2B5EF4-FFF2-40B4-BE49-F238E27FC236}">
                <a16:creationId xmlns:a16="http://schemas.microsoft.com/office/drawing/2014/main" id="{E3459EB8-A19F-4F2C-B3F9-B456A8A7BA3F}"/>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35406754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9F28C9F5-0224-4C5C-AED1-C9A9B0AAC43A}"/>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4" name="Picture 3">
            <a:extLst>
              <a:ext uri="{FF2B5EF4-FFF2-40B4-BE49-F238E27FC236}">
                <a16:creationId xmlns:a16="http://schemas.microsoft.com/office/drawing/2014/main" id="{F676F4B8-85B7-4F6B-AE52-E9AE85099470}"/>
              </a:ext>
            </a:extLst>
          </p:cNvPr>
          <p:cNvPicPr>
            <a:picLocks noChangeAspect="1"/>
          </p:cNvPicPr>
          <p:nvPr/>
        </p:nvPicPr>
        <p:blipFill>
          <a:blip r:embed="rId5"/>
          <a:stretch>
            <a:fillRect/>
          </a:stretch>
        </p:blipFill>
        <p:spPr>
          <a:xfrm>
            <a:off x="4191000" y="3429000"/>
            <a:ext cx="3810000" cy="1524000"/>
          </a:xfrm>
          <a:prstGeom prst="rect">
            <a:avLst/>
          </a:prstGeom>
        </p:spPr>
      </p:pic>
      <p:pic>
        <p:nvPicPr>
          <p:cNvPr id="14" name="Picture 13">
            <a:extLst>
              <a:ext uri="{FF2B5EF4-FFF2-40B4-BE49-F238E27FC236}">
                <a16:creationId xmlns:a16="http://schemas.microsoft.com/office/drawing/2014/main" id="{66724981-E768-44B9-9B3D-7E80BC3517F7}"/>
              </a:ext>
            </a:extLst>
          </p:cNvPr>
          <p:cNvPicPr>
            <a:picLocks noChangeAspect="1"/>
          </p:cNvPicPr>
          <p:nvPr/>
        </p:nvPicPr>
        <p:blipFill>
          <a:blip r:embed="rId6"/>
          <a:stretch>
            <a:fillRect/>
          </a:stretch>
        </p:blipFill>
        <p:spPr>
          <a:xfrm>
            <a:off x="67706" y="34925"/>
            <a:ext cx="398847" cy="607475"/>
          </a:xfrm>
          <a:prstGeom prst="rect">
            <a:avLst/>
          </a:prstGeom>
        </p:spPr>
      </p:pic>
      <p:pic>
        <p:nvPicPr>
          <p:cNvPr id="17" name="Picture 16">
            <a:extLst>
              <a:ext uri="{FF2B5EF4-FFF2-40B4-BE49-F238E27FC236}">
                <a16:creationId xmlns:a16="http://schemas.microsoft.com/office/drawing/2014/main" id="{D95F4D2A-77A2-4B80-B201-E4A8551A3870}"/>
              </a:ext>
            </a:extLst>
          </p:cNvPr>
          <p:cNvPicPr>
            <a:picLocks noChangeAspect="1"/>
          </p:cNvPicPr>
          <p:nvPr/>
        </p:nvPicPr>
        <p:blipFill>
          <a:blip r:embed="rId7"/>
          <a:stretch>
            <a:fillRect/>
          </a:stretch>
        </p:blipFill>
        <p:spPr>
          <a:xfrm>
            <a:off x="-39102" y="642400"/>
            <a:ext cx="634415" cy="732521"/>
          </a:xfrm>
          <a:prstGeom prst="rect">
            <a:avLst/>
          </a:prstGeom>
        </p:spPr>
      </p:pic>
      <p:pic>
        <p:nvPicPr>
          <p:cNvPr id="18" name="Picture 17" descr="A close up of a logo&#10;&#10;Description generated with very high confidence">
            <a:hlinkClick r:id="rId8"/>
            <a:extLst>
              <a:ext uri="{FF2B5EF4-FFF2-40B4-BE49-F238E27FC236}">
                <a16:creationId xmlns:a16="http://schemas.microsoft.com/office/drawing/2014/main" id="{E0B1F4D1-A7AD-40EC-9DC2-556B1FB181DB}"/>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1003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951CB43-C709-49E6-A87E-272B43B2094A}"/>
              </a:ext>
            </a:extLst>
          </p:cNvPr>
          <p:cNvSpPr/>
          <p:nvPr/>
        </p:nvSpPr>
        <p:spPr>
          <a:xfrm>
            <a:off x="959554" y="228273"/>
            <a:ext cx="10272888" cy="1446550"/>
          </a:xfrm>
          <a:prstGeom prst="rect">
            <a:avLst/>
          </a:prstGeom>
        </p:spPr>
        <p:txBody>
          <a:bodyPr wrap="square">
            <a:spAutoFit/>
          </a:bodyPr>
          <a:lstStyle/>
          <a:p>
            <a:pPr algn="ctr"/>
            <a:r>
              <a:rPr lang="en-US" sz="4000" b="1" dirty="0">
                <a:solidFill>
                  <a:srgbClr val="FFFFFF"/>
                </a:solidFill>
                <a:latin typeface="Segoe UI Semilight" panose="020B0402040204020203" pitchFamily="34" charset="0"/>
                <a:cs typeface="Segoe UI Semilight" panose="020B0402040204020203" pitchFamily="34" charset="0"/>
              </a:rPr>
              <a:t>Innovate faster</a:t>
            </a:r>
          </a:p>
          <a:p>
            <a:pPr algn="ctr"/>
            <a:r>
              <a:rPr lang="en-US" sz="1600" dirty="0">
                <a:solidFill>
                  <a:srgbClr val="FFFFFF"/>
                </a:solidFill>
                <a:latin typeface="Segoe UI Light" panose="020B0502040204020203" pitchFamily="34" charset="0"/>
                <a:cs typeface="Segoe UI Light" panose="020B0502040204020203" pitchFamily="34" charset="0"/>
              </a:rPr>
              <a:t>Build apps fast with a point-and-click approach to app design. Choose from a large selection of templates or start from a blank canvas. Easily connect your app to data and use Excel-like expressions to easily add logic. Publish your app to the web, iOS, Android, and Windows 10. It’s that easy.</a:t>
            </a:r>
            <a:endParaRPr lang="en-US" sz="3600" dirty="0">
              <a:solidFill>
                <a:srgbClr val="FFFFFF"/>
              </a:solidFill>
              <a:latin typeface="Segoe UI Light" panose="020B0502040204020203" pitchFamily="34" charset="0"/>
              <a:cs typeface="Segoe UI Light" panose="020B0502040204020203" pitchFamily="34" charset="0"/>
            </a:endParaRPr>
          </a:p>
        </p:txBody>
      </p:sp>
      <p:pic>
        <p:nvPicPr>
          <p:cNvPr id="9218" name="Picture 2" descr="https://pwrappscdn.azureedge.net/cvt-6d78f7235a2f9b57d93ae51e2691e07162d5a26bf62448fe5b4e2816489c5f89/images/page/homepage/innovate_1399x600.png">
            <a:extLst>
              <a:ext uri="{FF2B5EF4-FFF2-40B4-BE49-F238E27FC236}">
                <a16:creationId xmlns:a16="http://schemas.microsoft.com/office/drawing/2014/main" id="{8F373987-A144-4A1C-B4A6-3B2F781CF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155" y="1852870"/>
            <a:ext cx="11173686" cy="47924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generated with very high confidence">
            <a:hlinkClick r:id="rId5"/>
            <a:extLst>
              <a:ext uri="{FF2B5EF4-FFF2-40B4-BE49-F238E27FC236}">
                <a16:creationId xmlns:a16="http://schemas.microsoft.com/office/drawing/2014/main" id="{487E1EF1-47E5-4BFC-A1E7-0D31B5CAF37D}"/>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6829832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63CA7871-2879-4DAD-AFD1-C765FE125A95}"/>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6" name="Picture 15">
            <a:extLst>
              <a:ext uri="{FF2B5EF4-FFF2-40B4-BE49-F238E27FC236}">
                <a16:creationId xmlns:a16="http://schemas.microsoft.com/office/drawing/2014/main" id="{250B3346-9390-4675-A8B4-B206621AD6AF}"/>
              </a:ext>
            </a:extLst>
          </p:cNvPr>
          <p:cNvPicPr>
            <a:picLocks noChangeAspect="1"/>
          </p:cNvPicPr>
          <p:nvPr/>
        </p:nvPicPr>
        <p:blipFill>
          <a:blip r:embed="rId5"/>
          <a:stretch>
            <a:fillRect/>
          </a:stretch>
        </p:blipFill>
        <p:spPr>
          <a:xfrm>
            <a:off x="67706" y="34925"/>
            <a:ext cx="398847" cy="607475"/>
          </a:xfrm>
          <a:prstGeom prst="rect">
            <a:avLst/>
          </a:prstGeom>
        </p:spPr>
      </p:pic>
      <p:pic>
        <p:nvPicPr>
          <p:cNvPr id="14" name="Picture 13">
            <a:extLst>
              <a:ext uri="{FF2B5EF4-FFF2-40B4-BE49-F238E27FC236}">
                <a16:creationId xmlns:a16="http://schemas.microsoft.com/office/drawing/2014/main" id="{595F4692-F2C2-44FC-8684-E6FE138DFC26}"/>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39AACA12-35C9-470D-AB83-3E92A308B99B}"/>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4721956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5</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Cortana</a:t>
            </a:r>
          </a:p>
        </p:txBody>
      </p:sp>
      <p:pic>
        <p:nvPicPr>
          <p:cNvPr id="14" name="Picture 13" descr="A close up of a logo&#10;&#10;Description generated with very high confidence">
            <a:hlinkClick r:id="rId5"/>
            <a:extLst>
              <a:ext uri="{FF2B5EF4-FFF2-40B4-BE49-F238E27FC236}">
                <a16:creationId xmlns:a16="http://schemas.microsoft.com/office/drawing/2014/main" id="{3C97E7CE-F672-4F30-9230-CE9C21FCA8A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93194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9E51B8-B821-48C3-890A-AD12E66F5559}"/>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38944692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FBD5A9-A71E-4341-B60E-4AD3678369C7}"/>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4922484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7620E0-34F2-47BD-B824-9D04B5004718}"/>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2549135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65BECCFA-9395-4600-96D4-A9BCBC627B03}"/>
              </a:ext>
            </a:extLst>
          </p:cNvPr>
          <p:cNvPicPr>
            <a:picLocks noChangeAspect="1"/>
          </p:cNvPicPr>
          <p:nvPr/>
        </p:nvPicPr>
        <p:blipFill>
          <a:blip r:embed="rId6"/>
          <a:stretch>
            <a:fillRect/>
          </a:stretch>
        </p:blipFill>
        <p:spPr>
          <a:xfrm>
            <a:off x="0" y="-14160"/>
            <a:ext cx="5352170" cy="4165665"/>
          </a:xfrm>
          <a:prstGeom prst="rect">
            <a:avLst/>
          </a:prstGeom>
        </p:spPr>
      </p:pic>
    </p:spTree>
    <p:extLst>
      <p:ext uri="{BB962C8B-B14F-4D97-AF65-F5344CB8AC3E}">
        <p14:creationId xmlns:p14="http://schemas.microsoft.com/office/powerpoint/2010/main" val="15170349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Picture 6">
            <a:extLst>
              <a:ext uri="{FF2B5EF4-FFF2-40B4-BE49-F238E27FC236}">
                <a16:creationId xmlns:a16="http://schemas.microsoft.com/office/drawing/2014/main" id="{14FEC0F2-64BF-49CF-8DFF-07C00D306D6B}"/>
              </a:ext>
            </a:extLst>
          </p:cNvPr>
          <p:cNvPicPr>
            <a:picLocks noChangeAspect="1"/>
          </p:cNvPicPr>
          <p:nvPr/>
        </p:nvPicPr>
        <p:blipFill rotWithShape="1">
          <a:blip r:embed="rId6"/>
          <a:srcRect l="-1" t="228" r="247" b="476"/>
          <a:stretch/>
        </p:blipFill>
        <p:spPr>
          <a:xfrm>
            <a:off x="1" y="-14160"/>
            <a:ext cx="5352170" cy="4169985"/>
          </a:xfrm>
          <a:prstGeom prst="rect">
            <a:avLst/>
          </a:prstGeom>
        </p:spPr>
      </p:pic>
    </p:spTree>
    <p:extLst>
      <p:ext uri="{BB962C8B-B14F-4D97-AF65-F5344CB8AC3E}">
        <p14:creationId xmlns:p14="http://schemas.microsoft.com/office/powerpoint/2010/main" val="40226918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6150" name="Picture 6" descr="File:Windows logo 2012-Black.svg">
            <a:extLst>
              <a:ext uri="{FF2B5EF4-FFF2-40B4-BE49-F238E27FC236}">
                <a16:creationId xmlns:a16="http://schemas.microsoft.com/office/drawing/2014/main" id="{C4ED0ADF-3442-4A6A-A25D-433D2221CE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1528" y="2343909"/>
            <a:ext cx="2165839" cy="2173083"/>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Add">
            <a:extLst>
              <a:ext uri="{FF2B5EF4-FFF2-40B4-BE49-F238E27FC236}">
                <a16:creationId xmlns:a16="http://schemas.microsoft.com/office/drawing/2014/main" id="{57179027-AB2E-4204-8D41-F9AF7BEA0C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72110" y="2805110"/>
            <a:ext cx="1247780" cy="1247780"/>
          </a:xfrm>
          <a:prstGeom prst="rect">
            <a:avLst/>
          </a:prstGeom>
        </p:spPr>
      </p:pic>
      <p:sp>
        <p:nvSpPr>
          <p:cNvPr id="4" name="TextBox 3">
            <a:extLst>
              <a:ext uri="{FF2B5EF4-FFF2-40B4-BE49-F238E27FC236}">
                <a16:creationId xmlns:a16="http://schemas.microsoft.com/office/drawing/2014/main" id="{6027BDA9-DA4D-41D1-B657-8014F1F91379}"/>
              </a:ext>
            </a:extLst>
          </p:cNvPr>
          <p:cNvSpPr txBox="1"/>
          <p:nvPr/>
        </p:nvSpPr>
        <p:spPr>
          <a:xfrm>
            <a:off x="7248343" y="1543868"/>
            <a:ext cx="2621210" cy="3770263"/>
          </a:xfrm>
          <a:prstGeom prst="rect">
            <a:avLst/>
          </a:prstGeom>
          <a:noFill/>
        </p:spPr>
        <p:txBody>
          <a:bodyPr wrap="square" rtlCol="0">
            <a:spAutoFit/>
          </a:bodyPr>
          <a:lstStyle/>
          <a:p>
            <a:r>
              <a:rPr lang="en-US" sz="23900" dirty="0">
                <a:latin typeface="Segoe UI Semilight" panose="020B0402040204020203" pitchFamily="34" charset="0"/>
                <a:ea typeface="Segoe UI Historic" panose="020B0502040204020203" pitchFamily="34" charset="0"/>
                <a:cs typeface="Segoe UI Semilight" panose="020B0402040204020203" pitchFamily="34" charset="0"/>
              </a:rPr>
              <a:t>C</a:t>
            </a:r>
          </a:p>
        </p:txBody>
      </p:sp>
    </p:spTree>
    <p:extLst>
      <p:ext uri="{BB962C8B-B14F-4D97-AF65-F5344CB8AC3E}">
        <p14:creationId xmlns:p14="http://schemas.microsoft.com/office/powerpoint/2010/main" val="248069245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Picture 8">
            <a:extLst>
              <a:ext uri="{FF2B5EF4-FFF2-40B4-BE49-F238E27FC236}">
                <a16:creationId xmlns:a16="http://schemas.microsoft.com/office/drawing/2014/main" id="{494E3A59-DB66-4AD1-BF44-CA484502FC3D}"/>
              </a:ext>
            </a:extLst>
          </p:cNvPr>
          <p:cNvPicPr>
            <a:picLocks noChangeAspect="1"/>
          </p:cNvPicPr>
          <p:nvPr/>
        </p:nvPicPr>
        <p:blipFill>
          <a:blip r:embed="rId6"/>
          <a:stretch>
            <a:fillRect/>
          </a:stretch>
        </p:blipFill>
        <p:spPr>
          <a:xfrm>
            <a:off x="1" y="-14160"/>
            <a:ext cx="2505808" cy="4165665"/>
          </a:xfrm>
          <a:prstGeom prst="rect">
            <a:avLst/>
          </a:prstGeom>
        </p:spPr>
      </p:pic>
      <p:pic>
        <p:nvPicPr>
          <p:cNvPr id="3" name="Picture 2">
            <a:extLst>
              <a:ext uri="{FF2B5EF4-FFF2-40B4-BE49-F238E27FC236}">
                <a16:creationId xmlns:a16="http://schemas.microsoft.com/office/drawing/2014/main" id="{85FCD451-FB01-41E9-847F-31F457BC256C}"/>
              </a:ext>
            </a:extLst>
          </p:cNvPr>
          <p:cNvPicPr>
            <a:picLocks noChangeAspect="1"/>
          </p:cNvPicPr>
          <p:nvPr/>
        </p:nvPicPr>
        <p:blipFill>
          <a:blip r:embed="rId7"/>
          <a:stretch>
            <a:fillRect/>
          </a:stretch>
        </p:blipFill>
        <p:spPr>
          <a:xfrm>
            <a:off x="-1" y="-14160"/>
            <a:ext cx="2514875" cy="4165665"/>
          </a:xfrm>
          <a:prstGeom prst="rect">
            <a:avLst/>
          </a:prstGeom>
        </p:spPr>
      </p:pic>
    </p:spTree>
    <p:extLst>
      <p:ext uri="{BB962C8B-B14F-4D97-AF65-F5344CB8AC3E}">
        <p14:creationId xmlns:p14="http://schemas.microsoft.com/office/powerpoint/2010/main" val="126835291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Picture 8">
            <a:extLst>
              <a:ext uri="{FF2B5EF4-FFF2-40B4-BE49-F238E27FC236}">
                <a16:creationId xmlns:a16="http://schemas.microsoft.com/office/drawing/2014/main" id="{494E3A59-DB66-4AD1-BF44-CA484502FC3D}"/>
              </a:ext>
            </a:extLst>
          </p:cNvPr>
          <p:cNvPicPr>
            <a:picLocks noChangeAspect="1"/>
          </p:cNvPicPr>
          <p:nvPr/>
        </p:nvPicPr>
        <p:blipFill>
          <a:blip r:embed="rId6"/>
          <a:stretch>
            <a:fillRect/>
          </a:stretch>
        </p:blipFill>
        <p:spPr>
          <a:xfrm>
            <a:off x="1" y="-14160"/>
            <a:ext cx="2505808" cy="4165665"/>
          </a:xfrm>
          <a:prstGeom prst="rect">
            <a:avLst/>
          </a:prstGeom>
        </p:spPr>
      </p:pic>
    </p:spTree>
    <p:extLst>
      <p:ext uri="{BB962C8B-B14F-4D97-AF65-F5344CB8AC3E}">
        <p14:creationId xmlns:p14="http://schemas.microsoft.com/office/powerpoint/2010/main" val="16953612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2" descr="https://dynamics365cdn.azureedge.net/cvt-e355567de554cdbc379ac13d27892614452bfc9396d14c7c085b29076e41f91c/pictures/pages/business-application-platform/Powerapps_800x450.png">
            <a:extLst>
              <a:ext uri="{FF2B5EF4-FFF2-40B4-BE49-F238E27FC236}">
                <a16:creationId xmlns:a16="http://schemas.microsoft.com/office/drawing/2014/main" id="{BFF64258-5EB2-4023-8816-48F16DA062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19" t="6041" r="9711" b="4827"/>
          <a:stretch/>
        </p:blipFill>
        <p:spPr bwMode="auto">
          <a:xfrm>
            <a:off x="604670" y="-1630"/>
            <a:ext cx="10982659" cy="685963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7838107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Graphic 2" descr="Pause">
            <a:extLst>
              <a:ext uri="{FF2B5EF4-FFF2-40B4-BE49-F238E27FC236}">
                <a16:creationId xmlns:a16="http://schemas.microsoft.com/office/drawing/2014/main" id="{62376FEA-3B9F-4E0D-8358-F0B52CD0F77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70437" y="2103437"/>
            <a:ext cx="2651126" cy="2651126"/>
          </a:xfrm>
          <a:prstGeom prst="rect">
            <a:avLst/>
          </a:prstGeom>
        </p:spPr>
      </p:pic>
    </p:spTree>
    <p:extLst>
      <p:ext uri="{BB962C8B-B14F-4D97-AF65-F5344CB8AC3E}">
        <p14:creationId xmlns:p14="http://schemas.microsoft.com/office/powerpoint/2010/main" val="70819644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4343400" y="1676400"/>
            <a:ext cx="3505200" cy="3505200"/>
          </a:xfrm>
          <a:prstGeom prst="rect">
            <a:avLst/>
          </a:prstGeom>
        </p:spPr>
      </p:pic>
    </p:spTree>
    <p:extLst>
      <p:ext uri="{BB962C8B-B14F-4D97-AF65-F5344CB8AC3E}">
        <p14:creationId xmlns:p14="http://schemas.microsoft.com/office/powerpoint/2010/main" val="402274674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D1B4EE-CDA5-47F2-81D9-94CE7DF3CFDD}"/>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C4B2EC9F-275B-4DC6-A7D2-910D5CBB8D0C}"/>
              </a:ext>
            </a:extLst>
          </p:cNvPr>
          <p:cNvSpPr/>
          <p:nvPr/>
        </p:nvSpPr>
        <p:spPr>
          <a:xfrm>
            <a:off x="4806164" y="6532092"/>
            <a:ext cx="952797"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14DD84-E27C-4AF1-A46A-AADDE66EFCA1}"/>
              </a:ext>
            </a:extLst>
          </p:cNvPr>
          <p:cNvSpPr/>
          <p:nvPr/>
        </p:nvSpPr>
        <p:spPr>
          <a:xfrm>
            <a:off x="9565735" y="3086933"/>
            <a:ext cx="378366"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Line Arrow: Clockwise curve">
            <a:extLst>
              <a:ext uri="{FF2B5EF4-FFF2-40B4-BE49-F238E27FC236}">
                <a16:creationId xmlns:a16="http://schemas.microsoft.com/office/drawing/2014/main" id="{777B3142-54E6-4D47-866B-24F4F63D92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4701388" y="5683347"/>
            <a:ext cx="914400" cy="914400"/>
          </a:xfrm>
          <a:prstGeom prst="rect">
            <a:avLst/>
          </a:prstGeom>
        </p:spPr>
      </p:pic>
      <p:pic>
        <p:nvPicPr>
          <p:cNvPr id="14" name="Graphic 13" descr="Line Arrow: Clockwise curve">
            <a:extLst>
              <a:ext uri="{FF2B5EF4-FFF2-40B4-BE49-F238E27FC236}">
                <a16:creationId xmlns:a16="http://schemas.microsoft.com/office/drawing/2014/main" id="{BA652F7F-A1AD-44A3-BD75-FB6FD835664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8714760" y="2937288"/>
            <a:ext cx="914400" cy="914400"/>
          </a:xfrm>
          <a:prstGeom prst="rect">
            <a:avLst/>
          </a:prstGeom>
        </p:spPr>
      </p:pic>
      <p:pic>
        <p:nvPicPr>
          <p:cNvPr id="15" name="Graphic 14" descr="Line Arrow: Clockwise curve">
            <a:extLst>
              <a:ext uri="{FF2B5EF4-FFF2-40B4-BE49-F238E27FC236}">
                <a16:creationId xmlns:a16="http://schemas.microsoft.com/office/drawing/2014/main" id="{11E1D1A8-B88C-4175-8414-AF32F2760D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8451701" y="5355744"/>
            <a:ext cx="914400" cy="914400"/>
          </a:xfrm>
          <a:prstGeom prst="rect">
            <a:avLst/>
          </a:prstGeom>
        </p:spPr>
      </p:pic>
    </p:spTree>
    <p:extLst>
      <p:ext uri="{BB962C8B-B14F-4D97-AF65-F5344CB8AC3E}">
        <p14:creationId xmlns:p14="http://schemas.microsoft.com/office/powerpoint/2010/main" val="401296048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E571252-C3CB-428B-B33B-A0921E3ABE2A}"/>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C4B2EC9F-275B-4DC6-A7D2-910D5CBB8D0C}"/>
              </a:ext>
            </a:extLst>
          </p:cNvPr>
          <p:cNvSpPr/>
          <p:nvPr/>
        </p:nvSpPr>
        <p:spPr>
          <a:xfrm>
            <a:off x="4806164" y="6532092"/>
            <a:ext cx="952797"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14DD84-E27C-4AF1-A46A-AADDE66EFCA1}"/>
              </a:ext>
            </a:extLst>
          </p:cNvPr>
          <p:cNvSpPr/>
          <p:nvPr/>
        </p:nvSpPr>
        <p:spPr>
          <a:xfrm>
            <a:off x="9565735" y="3086933"/>
            <a:ext cx="378366"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Line Arrow: Clockwise curve">
            <a:extLst>
              <a:ext uri="{FF2B5EF4-FFF2-40B4-BE49-F238E27FC236}">
                <a16:creationId xmlns:a16="http://schemas.microsoft.com/office/drawing/2014/main" id="{777B3142-54E6-4D47-866B-24F4F63D92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4701388" y="5683347"/>
            <a:ext cx="914400" cy="914400"/>
          </a:xfrm>
          <a:prstGeom prst="rect">
            <a:avLst/>
          </a:prstGeom>
        </p:spPr>
      </p:pic>
      <p:pic>
        <p:nvPicPr>
          <p:cNvPr id="14" name="Graphic 13" descr="Line Arrow: Clockwise curve">
            <a:extLst>
              <a:ext uri="{FF2B5EF4-FFF2-40B4-BE49-F238E27FC236}">
                <a16:creationId xmlns:a16="http://schemas.microsoft.com/office/drawing/2014/main" id="{BA652F7F-A1AD-44A3-BD75-FB6FD835664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8714760" y="2937288"/>
            <a:ext cx="914400" cy="914400"/>
          </a:xfrm>
          <a:prstGeom prst="rect">
            <a:avLst/>
          </a:prstGeom>
        </p:spPr>
      </p:pic>
      <p:pic>
        <p:nvPicPr>
          <p:cNvPr id="15" name="Graphic 14" descr="Line Arrow: Clockwise curve">
            <a:extLst>
              <a:ext uri="{FF2B5EF4-FFF2-40B4-BE49-F238E27FC236}">
                <a16:creationId xmlns:a16="http://schemas.microsoft.com/office/drawing/2014/main" id="{11E1D1A8-B88C-4175-8414-AF32F2760D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H="1" flipV="1">
            <a:off x="8454232" y="4023161"/>
            <a:ext cx="914400" cy="914400"/>
          </a:xfrm>
          <a:prstGeom prst="rect">
            <a:avLst/>
          </a:prstGeom>
        </p:spPr>
      </p:pic>
    </p:spTree>
    <p:extLst>
      <p:ext uri="{BB962C8B-B14F-4D97-AF65-F5344CB8AC3E}">
        <p14:creationId xmlns:p14="http://schemas.microsoft.com/office/powerpoint/2010/main" val="429234203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0" name="Picture 9">
            <a:extLst>
              <a:ext uri="{FF2B5EF4-FFF2-40B4-BE49-F238E27FC236}">
                <a16:creationId xmlns:a16="http://schemas.microsoft.com/office/drawing/2014/main" id="{CE54B2E8-8F71-4A56-BE7B-413AB608AF57}"/>
              </a:ext>
            </a:extLst>
          </p:cNvPr>
          <p:cNvPicPr>
            <a:picLocks noChangeAspect="1"/>
          </p:cNvPicPr>
          <p:nvPr/>
        </p:nvPicPr>
        <p:blipFill>
          <a:blip r:embed="rId6"/>
          <a:stretch>
            <a:fillRect/>
          </a:stretch>
        </p:blipFill>
        <p:spPr>
          <a:xfrm>
            <a:off x="2870200" y="615802"/>
            <a:ext cx="6451600" cy="5626396"/>
          </a:xfrm>
          <a:prstGeom prst="rect">
            <a:avLst/>
          </a:prstGeom>
        </p:spPr>
      </p:pic>
    </p:spTree>
    <p:extLst>
      <p:ext uri="{BB962C8B-B14F-4D97-AF65-F5344CB8AC3E}">
        <p14:creationId xmlns:p14="http://schemas.microsoft.com/office/powerpoint/2010/main" val="421456820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Picture 8">
            <a:extLst>
              <a:ext uri="{FF2B5EF4-FFF2-40B4-BE49-F238E27FC236}">
                <a16:creationId xmlns:a16="http://schemas.microsoft.com/office/drawing/2014/main" id="{A5678B12-974B-4429-80C4-A4C0B9ECCF83}"/>
              </a:ext>
            </a:extLst>
          </p:cNvPr>
          <p:cNvPicPr>
            <a:picLocks noChangeAspect="1"/>
          </p:cNvPicPr>
          <p:nvPr/>
        </p:nvPicPr>
        <p:blipFill>
          <a:blip r:embed="rId6"/>
          <a:stretch>
            <a:fillRect/>
          </a:stretch>
        </p:blipFill>
        <p:spPr>
          <a:xfrm>
            <a:off x="2873404" y="615802"/>
            <a:ext cx="6445192" cy="5626396"/>
          </a:xfrm>
          <a:prstGeom prst="rect">
            <a:avLst/>
          </a:prstGeom>
        </p:spPr>
      </p:pic>
    </p:spTree>
    <p:extLst>
      <p:ext uri="{BB962C8B-B14F-4D97-AF65-F5344CB8AC3E}">
        <p14:creationId xmlns:p14="http://schemas.microsoft.com/office/powerpoint/2010/main" val="1068811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Picture 6">
            <a:extLst>
              <a:ext uri="{FF2B5EF4-FFF2-40B4-BE49-F238E27FC236}">
                <a16:creationId xmlns:a16="http://schemas.microsoft.com/office/drawing/2014/main" id="{243FAE48-9E07-4BB7-8876-03285EB6213C}"/>
              </a:ext>
            </a:extLst>
          </p:cNvPr>
          <p:cNvPicPr>
            <a:picLocks noChangeAspect="1"/>
          </p:cNvPicPr>
          <p:nvPr/>
        </p:nvPicPr>
        <p:blipFill>
          <a:blip r:embed="rId6"/>
          <a:stretch>
            <a:fillRect/>
          </a:stretch>
        </p:blipFill>
        <p:spPr>
          <a:xfrm>
            <a:off x="2873404" y="612994"/>
            <a:ext cx="6445192" cy="5632012"/>
          </a:xfrm>
          <a:prstGeom prst="rect">
            <a:avLst/>
          </a:prstGeom>
        </p:spPr>
      </p:pic>
    </p:spTree>
    <p:extLst>
      <p:ext uri="{BB962C8B-B14F-4D97-AF65-F5344CB8AC3E}">
        <p14:creationId xmlns:p14="http://schemas.microsoft.com/office/powerpoint/2010/main" val="114519969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6</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Publish &amp; Share - Security Gov</a:t>
            </a:r>
          </a:p>
        </p:txBody>
      </p:sp>
      <p:pic>
        <p:nvPicPr>
          <p:cNvPr id="14" name="Picture 13" descr="A close up of a logo&#10;&#10;Description generated with very high confidence">
            <a:hlinkClick r:id="rId5"/>
            <a:extLst>
              <a:ext uri="{FF2B5EF4-FFF2-40B4-BE49-F238E27FC236}">
                <a16:creationId xmlns:a16="http://schemas.microsoft.com/office/drawing/2014/main" id="{3C97E7CE-F672-4F30-9230-CE9C21FCA8A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9874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6310A0B-71D3-4ACF-AE52-9675EAA6F4B5}"/>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76915842-4010-4FEE-8261-D87583B2A8DF}"/>
              </a:ext>
            </a:extLst>
          </p:cNvPr>
          <p:cNvSpPr/>
          <p:nvPr/>
        </p:nvSpPr>
        <p:spPr>
          <a:xfrm>
            <a:off x="6026224" y="3770958"/>
            <a:ext cx="698425"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descr="Line Arrow: Clockwise curve">
            <a:extLst>
              <a:ext uri="{FF2B5EF4-FFF2-40B4-BE49-F238E27FC236}">
                <a16:creationId xmlns:a16="http://schemas.microsoft.com/office/drawing/2014/main" id="{BCAB0DEE-3800-45D1-88D1-BECB56857E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5181600" y="5566233"/>
            <a:ext cx="914400" cy="914400"/>
          </a:xfrm>
          <a:prstGeom prst="rect">
            <a:avLst/>
          </a:prstGeom>
        </p:spPr>
      </p:pic>
    </p:spTree>
    <p:extLst>
      <p:ext uri="{BB962C8B-B14F-4D97-AF65-F5344CB8AC3E}">
        <p14:creationId xmlns:p14="http://schemas.microsoft.com/office/powerpoint/2010/main" val="340731450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E258DC-D15C-4D8A-9715-E957E0F12B4F}"/>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9EC96AF1-CBC0-4976-B561-E2B85DCA8621}"/>
              </a:ext>
            </a:extLst>
          </p:cNvPr>
          <p:cNvSpPr/>
          <p:nvPr/>
        </p:nvSpPr>
        <p:spPr>
          <a:xfrm>
            <a:off x="133350" y="1126976"/>
            <a:ext cx="433388"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26688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img-prod-cms-rt-microsoft-com.akamaized.net/cms/api/am/imageFileData/RE2x0JM?ver=a32f&amp;q=90&amp;m=6&amp;h=600&amp;w=1600&amp;b=%23FFFFFFFF&amp;l=f&amp;o=t&amp;aim=true">
            <a:extLst>
              <a:ext uri="{FF2B5EF4-FFF2-40B4-BE49-F238E27FC236}">
                <a16:creationId xmlns:a16="http://schemas.microsoft.com/office/drawing/2014/main" id="{1F088168-ABDF-49A8-BBD2-2CE55837EC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97" r="17010"/>
          <a:stretch/>
        </p:blipFill>
        <p:spPr bwMode="auto">
          <a:xfrm>
            <a:off x="0" y="-28320"/>
            <a:ext cx="12192000" cy="6886320"/>
          </a:xfrm>
          <a:prstGeom prst="rect">
            <a:avLst/>
          </a:prstGeom>
          <a:noFill/>
          <a:extLst>
            <a:ext uri="{909E8E84-426E-40DD-AFC4-6F175D3DCCD1}">
              <a14:hiddenFill xmlns:a14="http://schemas.microsoft.com/office/drawing/2010/main">
                <a:solidFill>
                  <a:srgbClr val="FFFFFF"/>
                </a:solidFill>
              </a14:hiddenFill>
            </a:ext>
          </a:extLst>
        </p:spPr>
      </p:pic>
      <p:sp>
        <p:nvSpPr>
          <p:cNvPr id="26" name="Parallelogram 1">
            <a:extLst>
              <a:ext uri="{FF2B5EF4-FFF2-40B4-BE49-F238E27FC236}">
                <a16:creationId xmlns:a16="http://schemas.microsoft.com/office/drawing/2014/main" id="{B7080350-FA62-48BA-8AC1-5A2653191B8C}"/>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6" name="Text Placeholder 6">
            <a:extLst>
              <a:ext uri="{FF2B5EF4-FFF2-40B4-BE49-F238E27FC236}">
                <a16:creationId xmlns:a16="http://schemas.microsoft.com/office/drawing/2014/main" id="{7EDB9588-7F2D-4701-8F2B-F487DD829B95}"/>
              </a:ext>
            </a:extLst>
          </p:cNvPr>
          <p:cNvSpPr txBox="1">
            <a:spLocks/>
          </p:cNvSpPr>
          <p:nvPr/>
        </p:nvSpPr>
        <p:spPr>
          <a:xfrm>
            <a:off x="478126" y="5617273"/>
            <a:ext cx="6028267" cy="952650"/>
          </a:xfrm>
          <a:prstGeom prst="rect">
            <a:avLst/>
          </a:prstGeom>
        </p:spPr>
        <p:txBody>
          <a:bodyPr vert="horz" lIns="91440" tIns="45720" rIns="91440" bIns="45720" rtlCol="0">
            <a:noAutofit/>
          </a:bodyPr>
          <a:lstStyle>
            <a:lvl1pPr marL="0" indent="0" algn="l" defTabSz="609585" rtl="0" eaLnBrk="1" latinLnBrk="0" hangingPunct="1">
              <a:lnSpc>
                <a:spcPct val="100000"/>
              </a:lnSpc>
              <a:spcBef>
                <a:spcPts val="0"/>
              </a:spcBef>
              <a:spcAft>
                <a:spcPts val="0"/>
              </a:spcAft>
              <a:buClr>
                <a:schemeClr val="accent3"/>
              </a:buClr>
              <a:buFont typeface="Arial"/>
              <a:buNone/>
              <a:defRPr lang="en-US" sz="1867" b="0" i="0" kern="1200" baseline="0" dirty="0" smtClean="0">
                <a:solidFill>
                  <a:schemeClr val="bg2">
                    <a:lumMod val="50000"/>
                  </a:schemeClr>
                </a:solidFill>
                <a:latin typeface="+mn-lt"/>
                <a:ea typeface="+mn-ea"/>
                <a:cs typeface="Century Gothic"/>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Hiram Fleitas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Fleitas Arts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err="1">
                <a:ln>
                  <a:noFill/>
                </a:ln>
                <a:solidFill>
                  <a:srgbClr val="F9413A"/>
                </a:solidFill>
                <a:effectLst/>
                <a:uLnTx/>
                <a:uFillTx/>
                <a:latin typeface="Segoe UI"/>
              </a:rPr>
              <a:t>github</a:t>
            </a:r>
            <a:r>
              <a:rPr lang="en-US" dirty="0">
                <a:solidFill>
                  <a:srgbClr val="F9413A"/>
                </a:solidFill>
                <a:latin typeface="Segoe UI"/>
              </a:rPr>
              <a:t>.com/</a:t>
            </a:r>
            <a:r>
              <a:rPr lang="en-US" dirty="0" err="1">
                <a:solidFill>
                  <a:srgbClr val="F9413A"/>
                </a:solidFill>
                <a:latin typeface="Segoe UI"/>
              </a:rPr>
              <a:t>hfleitas</a:t>
            </a:r>
            <a:r>
              <a:rPr lang="en-US" dirty="0">
                <a:solidFill>
                  <a:srgbClr val="F9413A"/>
                </a:solidFill>
                <a:latin typeface="Segoe UI"/>
              </a:rPr>
              <a:t>/gamechanger</a:t>
            </a:r>
            <a:endParaRPr kumimoji="0" lang="en-US" sz="1867" b="0" i="0" u="none" strike="noStrike" kern="1200" cap="none" spc="0" normalizeH="0" baseline="0" noProof="0" dirty="0">
              <a:ln>
                <a:noFill/>
              </a:ln>
              <a:solidFill>
                <a:srgbClr val="F9413A"/>
              </a:solidFill>
              <a:effectLst/>
              <a:uLnTx/>
              <a:uFillTx/>
              <a:latin typeface="Segoe UI"/>
            </a:endParaRPr>
          </a:p>
        </p:txBody>
      </p:sp>
      <p:sp>
        <p:nvSpPr>
          <p:cNvPr id="17" name="Rectangle 16">
            <a:hlinkClick r:id="rId4"/>
            <a:extLst>
              <a:ext uri="{FF2B5EF4-FFF2-40B4-BE49-F238E27FC236}">
                <a16:creationId xmlns:a16="http://schemas.microsoft.com/office/drawing/2014/main" id="{29917896-A718-4AE9-9F1B-9C1820E9E7AC}"/>
              </a:ext>
            </a:extLst>
          </p:cNvPr>
          <p:cNvSpPr/>
          <p:nvPr/>
        </p:nvSpPr>
        <p:spPr>
          <a:xfrm>
            <a:off x="478125" y="6263013"/>
            <a:ext cx="3665249"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4" name="Text Placeholder 9">
            <a:extLst>
              <a:ext uri="{FF2B5EF4-FFF2-40B4-BE49-F238E27FC236}">
                <a16:creationId xmlns:a16="http://schemas.microsoft.com/office/drawing/2014/main" id="{D61A76D3-7994-43AF-BEE6-901804759BC6}"/>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Power Platform</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The Game Changer</a:t>
            </a:r>
          </a:p>
        </p:txBody>
      </p:sp>
      <p:sp>
        <p:nvSpPr>
          <p:cNvPr id="25" name="Text Placeholder 9">
            <a:extLst>
              <a:ext uri="{FF2B5EF4-FFF2-40B4-BE49-F238E27FC236}">
                <a16:creationId xmlns:a16="http://schemas.microsoft.com/office/drawing/2014/main" id="{23DAB258-8384-4724-A776-8DD8249C7D7F}"/>
              </a:ext>
            </a:extLst>
          </p:cNvPr>
          <p:cNvSpPr txBox="1">
            <a:spLocks/>
          </p:cNvSpPr>
          <p:nvPr/>
        </p:nvSpPr>
        <p:spPr>
          <a:xfrm>
            <a:off x="478126" y="2667886"/>
            <a:ext cx="5617874" cy="1953389"/>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defRPr/>
            </a:pPr>
            <a:r>
              <a:rPr lang="en-US" sz="2800" dirty="0"/>
              <a:t>PowerApps</a:t>
            </a:r>
          </a:p>
          <a:p>
            <a:pPr lvl="0">
              <a:defRPr/>
            </a:pPr>
            <a:r>
              <a:rPr lang="en-US" sz="2800" dirty="0"/>
              <a:t>Power BI</a:t>
            </a:r>
          </a:p>
          <a:p>
            <a:pPr lvl="0">
              <a:defRPr/>
            </a:pPr>
            <a:r>
              <a:rPr lang="en-US" sz="2800" dirty="0"/>
              <a:t>Microsoft Flow</a:t>
            </a:r>
          </a:p>
          <a:p>
            <a:pPr lvl="0">
              <a:defRPr/>
            </a:pPr>
            <a:r>
              <a:rPr lang="en-US" sz="2800" dirty="0"/>
              <a:t>Cortana </a:t>
            </a:r>
          </a:p>
          <a:p>
            <a:pPr lvl="0">
              <a:defRPr/>
            </a:pPr>
            <a:r>
              <a:rPr lang="en-US" sz="2800" dirty="0"/>
              <a:t>SQL Server</a:t>
            </a:r>
          </a:p>
        </p:txBody>
      </p:sp>
      <p:pic>
        <p:nvPicPr>
          <p:cNvPr id="13" name="Picture 12" descr="A close up of a logo&#10;&#10;Description generated with very high confidence">
            <a:hlinkClick r:id="rId5"/>
            <a:extLst>
              <a:ext uri="{FF2B5EF4-FFF2-40B4-BE49-F238E27FC236}">
                <a16:creationId xmlns:a16="http://schemas.microsoft.com/office/drawing/2014/main" id="{146FB63D-A309-4C75-9E18-04A42D2A02E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17068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
            <a:extLst>
              <a:ext uri="{FF2B5EF4-FFF2-40B4-BE49-F238E27FC236}">
                <a16:creationId xmlns:a16="http://schemas.microsoft.com/office/drawing/2014/main" id="{BFF12E9D-20A0-433D-8C42-1C279ADFED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172" name="Picture 4" descr="https://ms-f1-sites-01-cdn.azureedge.net/docs/stories/virgin-atlantic-travel-and-transportation-power-apps/resources/ab51c42c-6169-40cb-ac44-b2c1f4eeb1dc/58385fa672494e759d53da4ed3d79ccc">
            <a:extLst>
              <a:ext uri="{FF2B5EF4-FFF2-40B4-BE49-F238E27FC236}">
                <a16:creationId xmlns:a16="http://schemas.microsoft.com/office/drawing/2014/main" id="{72507A73-2C6A-44C1-B141-48827FBDC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790575"/>
            <a:ext cx="11430000" cy="52768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 up of a logo&#10;&#10;Description generated with very high confidence">
            <a:hlinkClick r:id="rId4"/>
            <a:extLst>
              <a:ext uri="{FF2B5EF4-FFF2-40B4-BE49-F238E27FC236}">
                <a16:creationId xmlns:a16="http://schemas.microsoft.com/office/drawing/2014/main" id="{4E5F5C2E-E0AF-4F32-B514-D3E91F862BF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40653616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EEAF24-A3F6-4B91-92EF-E9C9CCA47BDE}"/>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1BA72E05-1CAB-4118-B61D-47E861AE08F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755228" y="3895088"/>
            <a:ext cx="914400" cy="914400"/>
          </a:xfrm>
          <a:prstGeom prst="rect">
            <a:avLst/>
          </a:prstGeom>
        </p:spPr>
      </p:pic>
    </p:spTree>
    <p:extLst>
      <p:ext uri="{BB962C8B-B14F-4D97-AF65-F5344CB8AC3E}">
        <p14:creationId xmlns:p14="http://schemas.microsoft.com/office/powerpoint/2010/main" val="69179935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4930BB-CCA6-40C2-ABF0-B92EB0B35FE7}"/>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Line Arrow: Clockwise curve">
            <a:extLst>
              <a:ext uri="{FF2B5EF4-FFF2-40B4-BE49-F238E27FC236}">
                <a16:creationId xmlns:a16="http://schemas.microsoft.com/office/drawing/2014/main" id="{2CA42889-D916-462F-8AF2-F39B824530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flipV="1">
            <a:off x="6926318" y="3768964"/>
            <a:ext cx="914400" cy="914400"/>
          </a:xfrm>
          <a:prstGeom prst="rect">
            <a:avLst/>
          </a:prstGeom>
        </p:spPr>
      </p:pic>
    </p:spTree>
    <p:extLst>
      <p:ext uri="{BB962C8B-B14F-4D97-AF65-F5344CB8AC3E}">
        <p14:creationId xmlns:p14="http://schemas.microsoft.com/office/powerpoint/2010/main" val="196168820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B6CAF5-2386-4CA1-B2D7-94B95E0BF0B1}"/>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307E6964-3D16-4727-97A9-E6402C4F2FF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3836245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6E640F-B719-421F-B702-543B0D39BB01}"/>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Graphic 6" descr="Line Arrow: Clockwise curve">
            <a:extLst>
              <a:ext uri="{FF2B5EF4-FFF2-40B4-BE49-F238E27FC236}">
                <a16:creationId xmlns:a16="http://schemas.microsoft.com/office/drawing/2014/main" id="{79F962B6-54C9-42C6-95EE-72AA0390A6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755228" y="3884578"/>
            <a:ext cx="914400" cy="914400"/>
          </a:xfrm>
          <a:prstGeom prst="rect">
            <a:avLst/>
          </a:prstGeom>
        </p:spPr>
      </p:pic>
      <p:pic>
        <p:nvPicPr>
          <p:cNvPr id="12" name="Picture 11" descr="A close up of a logo&#10;&#10;Description generated with very high confidence">
            <a:hlinkClick r:id="rId6"/>
            <a:extLst>
              <a:ext uri="{FF2B5EF4-FFF2-40B4-BE49-F238E27FC236}">
                <a16:creationId xmlns:a16="http://schemas.microsoft.com/office/drawing/2014/main" id="{81A10514-D97A-40BE-B418-A3FF35EEE467}"/>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221877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9E8CF8-0679-40B9-BB27-AB0514D9EDDF}"/>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29C181DA-FFD9-459B-8B18-375C2287958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6" name="Rectangle 5">
            <a:extLst>
              <a:ext uri="{FF2B5EF4-FFF2-40B4-BE49-F238E27FC236}">
                <a16:creationId xmlns:a16="http://schemas.microsoft.com/office/drawing/2014/main" id="{FB3226FA-FE6E-4EB8-A32A-D622C06ACF54}"/>
              </a:ext>
            </a:extLst>
          </p:cNvPr>
          <p:cNvSpPr/>
          <p:nvPr/>
        </p:nvSpPr>
        <p:spPr>
          <a:xfrm>
            <a:off x="5589239" y="4586288"/>
            <a:ext cx="1325911" cy="3714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6757279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1B671C-2E91-4CB0-A880-63B989E445FE}"/>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69100D25-A86C-4C37-8F6A-BBD548CA7748}"/>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0B843C58-A4CE-4085-9D1F-455BA41AA77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755228" y="3884578"/>
            <a:ext cx="914400" cy="914400"/>
          </a:xfrm>
          <a:prstGeom prst="rect">
            <a:avLst/>
          </a:prstGeom>
        </p:spPr>
      </p:pic>
    </p:spTree>
    <p:extLst>
      <p:ext uri="{BB962C8B-B14F-4D97-AF65-F5344CB8AC3E}">
        <p14:creationId xmlns:p14="http://schemas.microsoft.com/office/powerpoint/2010/main" val="320464935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361E3-2BC5-43BE-97A9-F00785176D7F}"/>
              </a:ext>
            </a:extLst>
          </p:cNvPr>
          <p:cNvPicPr>
            <a:picLocks noChangeAspect="1"/>
          </p:cNvPicPr>
          <p:nvPr/>
        </p:nvPicPr>
        <p:blipFill>
          <a:blip r:embed="rId3"/>
          <a:stretch>
            <a:fillRect/>
          </a:stretch>
        </p:blipFill>
        <p:spPr>
          <a:xfrm>
            <a:off x="2819" y="0"/>
            <a:ext cx="1218636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B3B225D7-5C43-4B80-8A5B-1E2C0A055B5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65A1E154-E57E-4CFE-B7D2-151C9D70558E}"/>
              </a:ext>
            </a:extLst>
          </p:cNvPr>
          <p:cNvSpPr/>
          <p:nvPr/>
        </p:nvSpPr>
        <p:spPr>
          <a:xfrm>
            <a:off x="5400675" y="1966913"/>
            <a:ext cx="237172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CD73EC8-2446-49F1-A726-DF19D3B45143}"/>
              </a:ext>
            </a:extLst>
          </p:cNvPr>
          <p:cNvSpPr/>
          <p:nvPr/>
        </p:nvSpPr>
        <p:spPr>
          <a:xfrm>
            <a:off x="7884764" y="2392525"/>
            <a:ext cx="4040536" cy="37796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descr="Line Arrow: Clockwise curve">
            <a:extLst>
              <a:ext uri="{FF2B5EF4-FFF2-40B4-BE49-F238E27FC236}">
                <a16:creationId xmlns:a16="http://schemas.microsoft.com/office/drawing/2014/main" id="{BC02AEFB-6EE7-4334-A325-2795573F2B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4646066" y="6002876"/>
            <a:ext cx="914400" cy="914400"/>
          </a:xfrm>
          <a:prstGeom prst="rect">
            <a:avLst/>
          </a:prstGeom>
        </p:spPr>
      </p:pic>
    </p:spTree>
    <p:extLst>
      <p:ext uri="{BB962C8B-B14F-4D97-AF65-F5344CB8AC3E}">
        <p14:creationId xmlns:p14="http://schemas.microsoft.com/office/powerpoint/2010/main" val="370783114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close up of electronics&#10;&#10;Description generated with high confidence">
            <a:extLst>
              <a:ext uri="{FF2B5EF4-FFF2-40B4-BE49-F238E27FC236}">
                <a16:creationId xmlns:a16="http://schemas.microsoft.com/office/drawing/2014/main" id="{8F0084A1-B769-4AFB-99E1-140C1D5074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0"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3A282DA1-70D7-4FA4-8829-F7334CD3D74C}"/>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descr="A picture containing indoor, person&#10;&#10;Description generated with high confidence">
            <a:extLst>
              <a:ext uri="{FF2B5EF4-FFF2-40B4-BE49-F238E27FC236}">
                <a16:creationId xmlns:a16="http://schemas.microsoft.com/office/drawing/2014/main" id="{1F973FB7-4057-415E-86EF-43FBD209BE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5" y="0"/>
            <a:ext cx="3857625" cy="6858000"/>
          </a:xfrm>
          <a:prstGeom prst="rect">
            <a:avLst/>
          </a:prstGeom>
        </p:spPr>
      </p:pic>
    </p:spTree>
    <p:extLst>
      <p:ext uri="{BB962C8B-B14F-4D97-AF65-F5344CB8AC3E}">
        <p14:creationId xmlns:p14="http://schemas.microsoft.com/office/powerpoint/2010/main" val="245985741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B1359F03-B725-4E38-8905-9FACE313AE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5"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screenshot of a cell phone&#10;&#10;Description generated with very high confidence">
            <a:extLst>
              <a:ext uri="{FF2B5EF4-FFF2-40B4-BE49-F238E27FC236}">
                <a16:creationId xmlns:a16="http://schemas.microsoft.com/office/drawing/2014/main" id="{52B691DE-2B7B-4F20-A2C6-500D0D561E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2" y="0"/>
            <a:ext cx="3857625" cy="6858000"/>
          </a:xfrm>
          <a:prstGeom prst="rect">
            <a:avLst/>
          </a:prstGeom>
        </p:spPr>
      </p:pic>
    </p:spTree>
    <p:extLst>
      <p:ext uri="{BB962C8B-B14F-4D97-AF65-F5344CB8AC3E}">
        <p14:creationId xmlns:p14="http://schemas.microsoft.com/office/powerpoint/2010/main" val="238737727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descr="A screenshot of a cell phone&#10;&#10;Description generated with very high confidence">
            <a:extLst>
              <a:ext uri="{FF2B5EF4-FFF2-40B4-BE49-F238E27FC236}">
                <a16:creationId xmlns:a16="http://schemas.microsoft.com/office/drawing/2014/main" id="{5EBEABAA-FC76-4C24-A2B1-A64372443C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3"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0" name="Picture 9" descr="A screenshot of a cell phone&#10;&#10;Description generated with very high confidence">
            <a:extLst>
              <a:ext uri="{FF2B5EF4-FFF2-40B4-BE49-F238E27FC236}">
                <a16:creationId xmlns:a16="http://schemas.microsoft.com/office/drawing/2014/main" id="{7C33CEEA-0C85-4E9D-A4F9-12BAF73CFF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4" y="0"/>
            <a:ext cx="3857625" cy="6858000"/>
          </a:xfrm>
          <a:prstGeom prst="rect">
            <a:avLst/>
          </a:prstGeom>
        </p:spPr>
      </p:pic>
    </p:spTree>
    <p:extLst>
      <p:ext uri="{BB962C8B-B14F-4D97-AF65-F5344CB8AC3E}">
        <p14:creationId xmlns:p14="http://schemas.microsoft.com/office/powerpoint/2010/main" val="2989311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3"/>
          <a:srcRect r="444"/>
          <a:stretch/>
        </p:blipFill>
        <p:spPr>
          <a:xfrm>
            <a:off x="3688982" y="552169"/>
            <a:ext cx="2600693" cy="4623615"/>
          </a:xfrm>
          <a:prstGeom prst="rect">
            <a:avLst/>
          </a:prstGeom>
          <a:effectLst>
            <a:outerShdw blurRad="50800" dist="38100" dir="8100000" algn="tr" rotWithShape="0">
              <a:prstClr val="black">
                <a:alpha val="40000"/>
              </a:prstClr>
            </a:outerShdw>
          </a:effectLst>
        </p:spPr>
      </p:pic>
      <p:pic>
        <p:nvPicPr>
          <p:cNvPr id="41" name="Picture 40"/>
          <p:cNvPicPr>
            <a:picLocks noChangeAspect="1"/>
          </p:cNvPicPr>
          <p:nvPr/>
        </p:nvPicPr>
        <p:blipFill rotWithShape="1">
          <a:blip r:embed="rId4"/>
          <a:srcRect/>
          <a:stretch/>
        </p:blipFill>
        <p:spPr>
          <a:xfrm>
            <a:off x="6210421" y="852100"/>
            <a:ext cx="2889378" cy="5133344"/>
          </a:xfrm>
          <a:prstGeom prst="rect">
            <a:avLst/>
          </a:prstGeom>
          <a:effectLst>
            <a:outerShdw blurRad="50800" dist="38100" dir="8100000" algn="tr" rotWithShape="0">
              <a:prstClr val="black">
                <a:alpha val="40000"/>
              </a:prstClr>
            </a:outerShdw>
          </a:effectLst>
        </p:spPr>
      </p:pic>
      <p:pic>
        <p:nvPicPr>
          <p:cNvPr id="43" name="Picture 42"/>
          <p:cNvPicPr>
            <a:picLocks noChangeAspect="1"/>
          </p:cNvPicPr>
          <p:nvPr/>
        </p:nvPicPr>
        <p:blipFill rotWithShape="1">
          <a:blip r:embed="rId5"/>
          <a:srcRect l="375"/>
          <a:stretch/>
        </p:blipFill>
        <p:spPr>
          <a:xfrm>
            <a:off x="9015284" y="1152031"/>
            <a:ext cx="2889378" cy="5133344"/>
          </a:xfrm>
          <a:prstGeom prst="rect">
            <a:avLst/>
          </a:prstGeom>
          <a:effectLst>
            <a:outerShdw blurRad="50800" dist="38100" dir="8100000" algn="tr" rotWithShape="0">
              <a:prstClr val="black">
                <a:alpha val="40000"/>
              </a:prstClr>
            </a:outerShdw>
          </a:effectLst>
        </p:spPr>
      </p:pic>
      <p:sp>
        <p:nvSpPr>
          <p:cNvPr id="36" name="microsoft">
            <a:extLst>
              <a:ext uri="{FF2B5EF4-FFF2-40B4-BE49-F238E27FC236}">
                <a16:creationId xmlns:a16="http://schemas.microsoft.com/office/drawing/2014/main" id="{4D73747E-CB9E-4E96-A9FA-E8F4F44D7122}"/>
              </a:ext>
            </a:extLst>
          </p:cNvPr>
          <p:cNvSpPr/>
          <p:nvPr/>
        </p:nvSpPr>
        <p:spPr>
          <a:xfrm>
            <a:off x="287338" y="2527766"/>
            <a:ext cx="3234075" cy="1938992"/>
          </a:xfrm>
          <a:prstGeom prst="rect">
            <a:avLst/>
          </a:prstGeom>
        </p:spPr>
        <p:txBody>
          <a:bodyPr wrap="square" lIns="146304" tIns="91440" rIns="146304" bIns="91440" anchor="ctr">
            <a:spAutoFit/>
          </a:bodyPr>
          <a:lstStyle/>
          <a:p>
            <a:pPr defTabSz="932472" fontAlgn="base">
              <a:lnSpc>
                <a:spcPct val="95000"/>
              </a:lnSpc>
              <a:spcBef>
                <a:spcPct val="0"/>
              </a:spcBef>
              <a:defRPr/>
            </a:pPr>
            <a:r>
              <a:rPr lang="en-US" sz="4000" spc="-100" dirty="0">
                <a:ln w="3175">
                  <a:noFill/>
                </a:ln>
                <a:solidFill>
                  <a:schemeClr val="bg1"/>
                </a:solidFill>
                <a:latin typeface="Segoe UI Light"/>
                <a:cs typeface="Segoe UI" pitchFamily="34" charset="0"/>
              </a:rPr>
              <a:t>Get from insights to actions quickly</a:t>
            </a:r>
          </a:p>
        </p:txBody>
      </p:sp>
      <p:sp>
        <p:nvSpPr>
          <p:cNvPr id="6" name="Parallelogram 1">
            <a:extLst>
              <a:ext uri="{FF2B5EF4-FFF2-40B4-BE49-F238E27FC236}">
                <a16:creationId xmlns:a16="http://schemas.microsoft.com/office/drawing/2014/main" id="{BFF12E9D-20A0-433D-8C42-1C279ADFED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0" name="Picture 9" descr="A close up of a logo&#10;&#10;Description generated with very high confidence">
            <a:hlinkClick r:id="rId6"/>
            <a:extLst>
              <a:ext uri="{FF2B5EF4-FFF2-40B4-BE49-F238E27FC236}">
                <a16:creationId xmlns:a16="http://schemas.microsoft.com/office/drawing/2014/main" id="{C957858A-1E53-412E-8E6D-24DCA6DE0775}"/>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6984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1+#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1+#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1+#ppt_w/2"/>
                                          </p:val>
                                        </p:tav>
                                        <p:tav tm="100000">
                                          <p:val>
                                            <p:strVal val="#ppt_x"/>
                                          </p:val>
                                        </p:tav>
                                      </p:tavLst>
                                    </p:anim>
                                    <p:anim calcmode="lin" valueType="num">
                                      <p:cBhvr additive="base">
                                        <p:cTn id="16" dur="500" fill="hold"/>
                                        <p:tgtEl>
                                          <p:spTgt spid="4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350"/>
                                        <p:tgtEl>
                                          <p:spTgt spid="36"/>
                                        </p:tgtEl>
                                      </p:cBhvr>
                                    </p:animEffect>
                                  </p:childTnLst>
                                </p:cTn>
                              </p:par>
                              <p:par>
                                <p:cTn id="20" presetID="63" presetClass="path" presetSubtype="0" decel="100000" fill="hold" grpId="1" nodeType="withEffect">
                                  <p:stCondLst>
                                    <p:cond delay="0"/>
                                  </p:stCondLst>
                                  <p:childTnLst>
                                    <p:animMotion origin="layout" path="M -0.02719 0 L 2.03472E-6 0 " pathEditMode="relative" rAng="0" ptsTypes="AA">
                                      <p:cBhvr>
                                        <p:cTn id="21" dur="650" fill="hold"/>
                                        <p:tgtEl>
                                          <p:spTgt spid="3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Lst>
  </p:timing>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4EB97485-37BF-44D5-8694-3ABF23A6EC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3575"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screenshot of a cell phone&#10;&#10;Description generated with very high confidence">
            <a:extLst>
              <a:ext uri="{FF2B5EF4-FFF2-40B4-BE49-F238E27FC236}">
                <a16:creationId xmlns:a16="http://schemas.microsoft.com/office/drawing/2014/main" id="{8A312F8B-066C-4098-BFF2-0727879C6E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2" y="0"/>
            <a:ext cx="3857625" cy="6858000"/>
          </a:xfrm>
          <a:prstGeom prst="rect">
            <a:avLst/>
          </a:prstGeom>
        </p:spPr>
      </p:pic>
    </p:spTree>
    <p:extLst>
      <p:ext uri="{BB962C8B-B14F-4D97-AF65-F5344CB8AC3E}">
        <p14:creationId xmlns:p14="http://schemas.microsoft.com/office/powerpoint/2010/main" val="364220305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F4ACC002-24E0-4B0A-8036-B18DD00023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1"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screenshot of a cell phone&#10;&#10;Description generated with very high confidence">
            <a:extLst>
              <a:ext uri="{FF2B5EF4-FFF2-40B4-BE49-F238E27FC236}">
                <a16:creationId xmlns:a16="http://schemas.microsoft.com/office/drawing/2014/main" id="{36118A04-ACE2-4809-AA56-63DF00A4DD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4" y="0"/>
            <a:ext cx="3857625" cy="6858000"/>
          </a:xfrm>
          <a:prstGeom prst="rect">
            <a:avLst/>
          </a:prstGeom>
        </p:spPr>
      </p:pic>
    </p:spTree>
    <p:extLst>
      <p:ext uri="{BB962C8B-B14F-4D97-AF65-F5344CB8AC3E}">
        <p14:creationId xmlns:p14="http://schemas.microsoft.com/office/powerpoint/2010/main" val="385981600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very high confidence">
            <a:extLst>
              <a:ext uri="{FF2B5EF4-FFF2-40B4-BE49-F238E27FC236}">
                <a16:creationId xmlns:a16="http://schemas.microsoft.com/office/drawing/2014/main" id="{3E7D1958-66F9-476A-8BBA-1DEE40C4AD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3"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0E2EB92D-DF36-4FE9-9DBC-5434D06B7E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4" y="0"/>
            <a:ext cx="3857625" cy="6858000"/>
          </a:xfrm>
          <a:prstGeom prst="rect">
            <a:avLst/>
          </a:prstGeom>
        </p:spPr>
      </p:pic>
    </p:spTree>
    <p:extLst>
      <p:ext uri="{BB962C8B-B14F-4D97-AF65-F5344CB8AC3E}">
        <p14:creationId xmlns:p14="http://schemas.microsoft.com/office/powerpoint/2010/main" val="140685315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high confidence">
            <a:extLst>
              <a:ext uri="{FF2B5EF4-FFF2-40B4-BE49-F238E27FC236}">
                <a16:creationId xmlns:a16="http://schemas.microsoft.com/office/drawing/2014/main" id="{DC2EAA12-387B-47E4-A8E9-0EF5D6342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0"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screenshot of a cell phone&#10;&#10;Description generated with very high confidence">
            <a:extLst>
              <a:ext uri="{FF2B5EF4-FFF2-40B4-BE49-F238E27FC236}">
                <a16:creationId xmlns:a16="http://schemas.microsoft.com/office/drawing/2014/main" id="{1F263082-A510-4A38-9CEA-87F6250848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5" y="0"/>
            <a:ext cx="3857625" cy="6858000"/>
          </a:xfrm>
          <a:prstGeom prst="rect">
            <a:avLst/>
          </a:prstGeom>
        </p:spPr>
      </p:pic>
    </p:spTree>
    <p:extLst>
      <p:ext uri="{BB962C8B-B14F-4D97-AF65-F5344CB8AC3E}">
        <p14:creationId xmlns:p14="http://schemas.microsoft.com/office/powerpoint/2010/main" val="425192785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3CFA6E00-AC74-42C6-95ED-52FC30FCE5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4"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picture containing indoor, person&#10;&#10;Description generated with high confidence">
            <a:extLst>
              <a:ext uri="{FF2B5EF4-FFF2-40B4-BE49-F238E27FC236}">
                <a16:creationId xmlns:a16="http://schemas.microsoft.com/office/drawing/2014/main" id="{FAF877E3-BE18-43DE-B6F1-6F5AF7C177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3" y="0"/>
            <a:ext cx="3857625" cy="6858000"/>
          </a:xfrm>
          <a:prstGeom prst="rect">
            <a:avLst/>
          </a:prstGeom>
        </p:spPr>
      </p:pic>
    </p:spTree>
    <p:extLst>
      <p:ext uri="{BB962C8B-B14F-4D97-AF65-F5344CB8AC3E}">
        <p14:creationId xmlns:p14="http://schemas.microsoft.com/office/powerpoint/2010/main" val="314925796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AD285226-B878-40D0-8BCD-720219B4E7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4" y="0"/>
            <a:ext cx="3857625" cy="6858000"/>
          </a:xfrm>
          <a:prstGeom prst="rect">
            <a:avLst/>
          </a:prstGeom>
        </p:spPr>
      </p:pic>
      <p:pic>
        <p:nvPicPr>
          <p:cNvPr id="3" name="Picture 2" descr="A screenshot of a map&#10;&#10;Description generated with very high confidence">
            <a:extLst>
              <a:ext uri="{FF2B5EF4-FFF2-40B4-BE49-F238E27FC236}">
                <a16:creationId xmlns:a16="http://schemas.microsoft.com/office/drawing/2014/main" id="{DFAD2788-D8A0-45D6-A294-E816530466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733"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5"/>
            <a:extLst>
              <a:ext uri="{FF2B5EF4-FFF2-40B4-BE49-F238E27FC236}">
                <a16:creationId xmlns:a16="http://schemas.microsoft.com/office/drawing/2014/main" id="{202B6815-7948-4BFA-888F-8FCABE6F443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2" name="Graphic 11" descr="Line Arrow: Clockwise curve">
            <a:extLst>
              <a:ext uri="{FF2B5EF4-FFF2-40B4-BE49-F238E27FC236}">
                <a16:creationId xmlns:a16="http://schemas.microsoft.com/office/drawing/2014/main" id="{AED71631-AE5E-4E99-8E8D-52C10946AB8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2788690" y="5187121"/>
            <a:ext cx="914400" cy="914400"/>
          </a:xfrm>
          <a:prstGeom prst="rect">
            <a:avLst/>
          </a:prstGeom>
        </p:spPr>
      </p:pic>
    </p:spTree>
    <p:extLst>
      <p:ext uri="{BB962C8B-B14F-4D97-AF65-F5344CB8AC3E}">
        <p14:creationId xmlns:p14="http://schemas.microsoft.com/office/powerpoint/2010/main" val="174838206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3" name="Picture 12" descr="A screenshot of a cell phone&#10;&#10;Description generated with very high confidence">
            <a:extLst>
              <a:ext uri="{FF2B5EF4-FFF2-40B4-BE49-F238E27FC236}">
                <a16:creationId xmlns:a16="http://schemas.microsoft.com/office/drawing/2014/main" id="{C4468776-E83F-46D1-A546-9D9DB11665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2" y="0"/>
            <a:ext cx="3857625" cy="6858000"/>
          </a:xfrm>
          <a:prstGeom prst="rect">
            <a:avLst/>
          </a:prstGeom>
        </p:spPr>
      </p:pic>
      <p:pic>
        <p:nvPicPr>
          <p:cNvPr id="3" name="Picture 2" descr="A screenshot of a cell phone&#10;&#10;Description generated with high confidence">
            <a:extLst>
              <a:ext uri="{FF2B5EF4-FFF2-40B4-BE49-F238E27FC236}">
                <a16:creationId xmlns:a16="http://schemas.microsoft.com/office/drawing/2014/main" id="{101F3D2B-18E6-45AB-9152-38E5C5D73F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733"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5"/>
            <a:extLst>
              <a:ext uri="{FF2B5EF4-FFF2-40B4-BE49-F238E27FC236}">
                <a16:creationId xmlns:a16="http://schemas.microsoft.com/office/drawing/2014/main" id="{202B6815-7948-4BFA-888F-8FCABE6F443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73D0E045-E64E-4338-8D29-479D4415B5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2788690" y="5187121"/>
            <a:ext cx="914400" cy="914400"/>
          </a:xfrm>
          <a:prstGeom prst="rect">
            <a:avLst/>
          </a:prstGeom>
        </p:spPr>
      </p:pic>
      <p:pic>
        <p:nvPicPr>
          <p:cNvPr id="5" name="Picture 4" descr="A screenshot of a cell phone&#10;&#10;Description generated with high confidence">
            <a:extLst>
              <a:ext uri="{FF2B5EF4-FFF2-40B4-BE49-F238E27FC236}">
                <a16:creationId xmlns:a16="http://schemas.microsoft.com/office/drawing/2014/main" id="{3877E23F-38B1-4118-AD10-5C67F83A24E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7732" y="2914578"/>
            <a:ext cx="3858163" cy="514422"/>
          </a:xfrm>
          <a:prstGeom prst="rect">
            <a:avLst/>
          </a:prstGeom>
        </p:spPr>
      </p:pic>
    </p:spTree>
    <p:extLst>
      <p:ext uri="{BB962C8B-B14F-4D97-AF65-F5344CB8AC3E}">
        <p14:creationId xmlns:p14="http://schemas.microsoft.com/office/powerpoint/2010/main" val="365254865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descr="A screenshot of a map&#10;&#10;Description generated with very high confidence">
            <a:extLst>
              <a:ext uri="{FF2B5EF4-FFF2-40B4-BE49-F238E27FC236}">
                <a16:creationId xmlns:a16="http://schemas.microsoft.com/office/drawing/2014/main" id="{E9D40233-6ADA-443A-AFA9-FB74CE9130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733"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68E8E79A-523C-497C-BAD1-9345C0DF13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2788690" y="5187121"/>
            <a:ext cx="914400" cy="914400"/>
          </a:xfrm>
          <a:prstGeom prst="rect">
            <a:avLst/>
          </a:prstGeom>
        </p:spPr>
      </p:pic>
      <p:pic>
        <p:nvPicPr>
          <p:cNvPr id="10" name="Picture 9" descr="A screenshot of a cell phone&#10;&#10;Description generated with very high confidence">
            <a:extLst>
              <a:ext uri="{FF2B5EF4-FFF2-40B4-BE49-F238E27FC236}">
                <a16:creationId xmlns:a16="http://schemas.microsoft.com/office/drawing/2014/main" id="{D47743C6-4BC7-4250-AB52-2252912849B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86644" y="0"/>
            <a:ext cx="3857625" cy="6858000"/>
          </a:xfrm>
          <a:prstGeom prst="rect">
            <a:avLst/>
          </a:prstGeom>
        </p:spPr>
      </p:pic>
    </p:spTree>
    <p:extLst>
      <p:ext uri="{BB962C8B-B14F-4D97-AF65-F5344CB8AC3E}">
        <p14:creationId xmlns:p14="http://schemas.microsoft.com/office/powerpoint/2010/main" val="262200347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0" name="Picture 9" descr="A screenshot of a cell phone&#10;&#10;Description generated with very high confidence">
            <a:extLst>
              <a:ext uri="{FF2B5EF4-FFF2-40B4-BE49-F238E27FC236}">
                <a16:creationId xmlns:a16="http://schemas.microsoft.com/office/drawing/2014/main" id="{6DA2F314-C39E-42EB-A4E8-CFEF32F0A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0071" y="0"/>
            <a:ext cx="3857625" cy="6858000"/>
          </a:xfrm>
          <a:prstGeom prst="rect">
            <a:avLst/>
          </a:prstGeom>
        </p:spPr>
      </p:pic>
      <p:pic>
        <p:nvPicPr>
          <p:cNvPr id="4" name="Picture 3" descr="A screenshot of a cell phone&#10;&#10;Description generated with high confidence">
            <a:extLst>
              <a:ext uri="{FF2B5EF4-FFF2-40B4-BE49-F238E27FC236}">
                <a16:creationId xmlns:a16="http://schemas.microsoft.com/office/drawing/2014/main" id="{3E90E17C-2BF2-4EAE-8ECB-07138CDCBE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306"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5"/>
            <a:extLst>
              <a:ext uri="{FF2B5EF4-FFF2-40B4-BE49-F238E27FC236}">
                <a16:creationId xmlns:a16="http://schemas.microsoft.com/office/drawing/2014/main" id="{202B6815-7948-4BFA-888F-8FCABE6F443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4D1063C5-F686-437C-918D-7607FB64EE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flipH="1">
            <a:off x="1128566" y="5187121"/>
            <a:ext cx="914400" cy="914400"/>
          </a:xfrm>
          <a:prstGeom prst="rect">
            <a:avLst/>
          </a:prstGeom>
        </p:spPr>
      </p:pic>
    </p:spTree>
    <p:extLst>
      <p:ext uri="{BB962C8B-B14F-4D97-AF65-F5344CB8AC3E}">
        <p14:creationId xmlns:p14="http://schemas.microsoft.com/office/powerpoint/2010/main" val="190436623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very high confidence">
            <a:extLst>
              <a:ext uri="{FF2B5EF4-FFF2-40B4-BE49-F238E27FC236}">
                <a16:creationId xmlns:a16="http://schemas.microsoft.com/office/drawing/2014/main" id="{A4F7FD97-DA3A-4206-8C15-7A3CFB875B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4"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picture containing screenshot&#10;&#10;Description generated with very high confidence">
            <a:extLst>
              <a:ext uri="{FF2B5EF4-FFF2-40B4-BE49-F238E27FC236}">
                <a16:creationId xmlns:a16="http://schemas.microsoft.com/office/drawing/2014/main" id="{4B1007F3-A542-4F78-9F8D-6C935F15B8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3" y="0"/>
            <a:ext cx="3857625" cy="6858000"/>
          </a:xfrm>
          <a:prstGeom prst="rect">
            <a:avLst/>
          </a:prstGeom>
        </p:spPr>
      </p:pic>
    </p:spTree>
    <p:extLst>
      <p:ext uri="{BB962C8B-B14F-4D97-AF65-F5344CB8AC3E}">
        <p14:creationId xmlns:p14="http://schemas.microsoft.com/office/powerpoint/2010/main" val="7679794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12292" name="Picture 4" descr="https://psuxus.azureedge.net/Content/retail/assets/Flow-Devices3.1b459a5e8736ca7af253a65c49723481.2.gif">
            <a:extLst>
              <a:ext uri="{FF2B5EF4-FFF2-40B4-BE49-F238E27FC236}">
                <a16:creationId xmlns:a16="http://schemas.microsoft.com/office/drawing/2014/main" id="{71B6AA69-0CC7-402C-82DF-18E69004F7B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49274" y="1209675"/>
            <a:ext cx="16916348" cy="5629972"/>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microsoft">
            <a:extLst>
              <a:ext uri="{FF2B5EF4-FFF2-40B4-BE49-F238E27FC236}">
                <a16:creationId xmlns:a16="http://schemas.microsoft.com/office/drawing/2014/main" id="{A788F532-9FED-46BF-B360-4BF26B40C411}"/>
              </a:ext>
            </a:extLst>
          </p:cNvPr>
          <p:cNvSpPr/>
          <p:nvPr/>
        </p:nvSpPr>
        <p:spPr>
          <a:xfrm>
            <a:off x="287337" y="152058"/>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Microsoft Flow</a:t>
            </a:r>
          </a:p>
        </p:txBody>
      </p:sp>
    </p:spTree>
    <p:extLst>
      <p:ext uri="{BB962C8B-B14F-4D97-AF65-F5344CB8AC3E}">
        <p14:creationId xmlns:p14="http://schemas.microsoft.com/office/powerpoint/2010/main" val="343158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350"/>
                                        <p:tgtEl>
                                          <p:spTgt spid="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120480974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4F6224-3714-41AB-AE2E-C4B7CC5BF005}"/>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3A282DA1-70D7-4FA4-8829-F7334CD3D74C}"/>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4910921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3227C5-EFE0-444B-924D-22E6EF9D6A80}"/>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5C1F4E57-C110-43AC-A145-C65E98FA8A9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6082644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932078-BAF5-4155-A64D-560E27D5B928}"/>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5C1F4E57-C110-43AC-A145-C65E98FA8A9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9662539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25312A-076B-4B16-898A-9980E35F0EE4}"/>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5C1F4E57-C110-43AC-A145-C65E98FA8A9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2376297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DA71CEE-BC0C-4EF9-B3FC-E0B1D0B40EC1}"/>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A367C41-3196-4C7D-92A7-528866022644}"/>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0086677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31C1AA-7A66-4492-A101-F826EFA9EE8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3708A3C5-EE9A-4D4F-9196-D7DF6EB0320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822817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0571D8-E4F0-4984-8EBF-C52B966A133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8195722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FEF102-6B82-41BD-87F2-21C5442BCC1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4274804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B19C3A-9B78-49E4-A44F-974D290E8D4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5985625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290" name="Picture 2" descr="https://dynamics365cdn.azureedge.net/cvt-9193f93ab35fb1c97436837f7e29884783263356bb4234953eb795fa481ea2af/pictures/pages/business-application-platform/Microsoft-Flow_800x450.png">
            <a:extLst>
              <a:ext uri="{FF2B5EF4-FFF2-40B4-BE49-F238E27FC236}">
                <a16:creationId xmlns:a16="http://schemas.microsoft.com/office/drawing/2014/main" id="{A2193784-085B-49E2-81F6-DD9FDC7E9F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84" t="8932" r="9855" b="7499"/>
          <a:stretch/>
        </p:blipFill>
        <p:spPr bwMode="auto">
          <a:xfrm>
            <a:off x="224106" y="1"/>
            <a:ext cx="11743788" cy="686095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7256623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C30F1C-0F82-4D2D-BF6E-AB464FE09F0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0100707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C41B72-FDC1-46E3-8A18-3CFD8DB8146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5327473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C9A334-BADA-4055-8B61-63091B116C46}"/>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8301498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24ACBC-4912-4C53-AD9B-ED6315AD485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5109611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15A689-E4AF-47F0-873D-385BBC029D2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6990424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742131-528B-41C1-BAE5-4E6C89C2B28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2237254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DCCE7F-DC3B-47CF-A003-8827737BEAE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2173659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6C255B-3467-4DC3-9D48-C1359C7E986E}"/>
              </a:ext>
            </a:extLst>
          </p:cNvPr>
          <p:cNvPicPr>
            <a:picLocks noChangeAspect="1"/>
          </p:cNvPicPr>
          <p:nvPr/>
        </p:nvPicPr>
        <p:blipFill>
          <a:blip r:embed="rId3"/>
          <a:stretch>
            <a:fillRect/>
          </a:stretch>
        </p:blipFill>
        <p:spPr>
          <a:xfrm>
            <a:off x="-35119" y="0"/>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1377130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F9C2C2-98F9-4829-95C9-735E89404302}"/>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3766376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C6B088-F32D-47F4-8827-D231BFDC423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71754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3C311-4C31-45EF-BEFF-2BD73DCF0749}"/>
              </a:ext>
            </a:extLst>
          </p:cNvPr>
          <p:cNvSpPr>
            <a:spLocks noGrp="1"/>
          </p:cNvSpPr>
          <p:nvPr>
            <p:ph type="title" idx="4294967295"/>
          </p:nvPr>
        </p:nvSpPr>
        <p:spPr>
          <a:xfrm>
            <a:off x="211419" y="2730500"/>
            <a:ext cx="1751494" cy="1397000"/>
          </a:xfrm>
        </p:spPr>
        <p:txBody>
          <a:bodyPr anchor="ctr">
            <a:noAutofit/>
          </a:bodyPr>
          <a:lstStyle/>
          <a:p>
            <a:pPr defTabSz="914307"/>
            <a:r>
              <a:rPr lang="en-US" sz="2800" cap="none" spc="-100" dirty="0">
                <a:solidFill>
                  <a:schemeClr val="tx1"/>
                </a:solidFill>
                <a:latin typeface="Segoe UI Semibold" panose="020B0702040204020203" pitchFamily="34" charset="0"/>
                <a:cs typeface="Segoe UI Semibold" panose="020B0702040204020203" pitchFamily="34" charset="0"/>
              </a:rPr>
              <a:t>Embed and</a:t>
            </a:r>
            <a:br>
              <a:rPr lang="en-US" sz="2800" cap="none" spc="-100" dirty="0">
                <a:solidFill>
                  <a:schemeClr val="tx1"/>
                </a:solidFill>
                <a:latin typeface="Segoe UI Semibold" panose="020B0702040204020203" pitchFamily="34" charset="0"/>
                <a:cs typeface="Segoe UI Semibold" panose="020B0702040204020203" pitchFamily="34" charset="0"/>
              </a:rPr>
            </a:br>
            <a:r>
              <a:rPr lang="en-US" sz="2800" cap="none" spc="-100" dirty="0">
                <a:solidFill>
                  <a:schemeClr val="tx1"/>
                </a:solidFill>
                <a:latin typeface="Segoe UI Semibold" panose="020B0702040204020203" pitchFamily="34" charset="0"/>
                <a:cs typeface="Segoe UI Semibold" panose="020B0702040204020203" pitchFamily="34" charset="0"/>
              </a:rPr>
              <a:t>integrate</a:t>
            </a:r>
          </a:p>
        </p:txBody>
      </p:sp>
      <p:grpSp>
        <p:nvGrpSpPr>
          <p:cNvPr id="8" name="Group 7">
            <a:extLst>
              <a:ext uri="{FF2B5EF4-FFF2-40B4-BE49-F238E27FC236}">
                <a16:creationId xmlns:a16="http://schemas.microsoft.com/office/drawing/2014/main" id="{D55F9D4E-39F2-4CDB-A3FA-695AFAA84D27}"/>
              </a:ext>
            </a:extLst>
          </p:cNvPr>
          <p:cNvGrpSpPr/>
          <p:nvPr/>
        </p:nvGrpSpPr>
        <p:grpSpPr>
          <a:xfrm>
            <a:off x="2604407" y="912297"/>
            <a:ext cx="2862614" cy="2312487"/>
            <a:chOff x="3103345" y="912297"/>
            <a:chExt cx="2862614" cy="2312487"/>
          </a:xfrm>
        </p:grpSpPr>
        <p:pic>
          <p:nvPicPr>
            <p:cNvPr id="23" name="Picture 22">
              <a:extLst>
                <a:ext uri="{FF2B5EF4-FFF2-40B4-BE49-F238E27FC236}">
                  <a16:creationId xmlns:a16="http://schemas.microsoft.com/office/drawing/2014/main" id="{FF4D00C6-EDE3-4B11-A7DF-8CE76B92EBC0}"/>
                </a:ext>
              </a:extLst>
            </p:cNvPr>
            <p:cNvPicPr>
              <a:picLocks noChangeAspect="1"/>
            </p:cNvPicPr>
            <p:nvPr/>
          </p:nvPicPr>
          <p:blipFill>
            <a:blip r:embed="rId3"/>
            <a:stretch>
              <a:fillRect/>
            </a:stretch>
          </p:blipFill>
          <p:spPr>
            <a:xfrm>
              <a:off x="3103345" y="912297"/>
              <a:ext cx="2862609" cy="1616599"/>
            </a:xfrm>
            <a:prstGeom prst="rect">
              <a:avLst/>
            </a:prstGeom>
            <a:ln w="6350">
              <a:solidFill>
                <a:schemeClr val="tx1"/>
              </a:solidFill>
            </a:ln>
          </p:spPr>
        </p:pic>
        <p:sp>
          <p:nvSpPr>
            <p:cNvPr id="27" name="Text Placeholder 12">
              <a:extLst>
                <a:ext uri="{FF2B5EF4-FFF2-40B4-BE49-F238E27FC236}">
                  <a16:creationId xmlns:a16="http://schemas.microsoft.com/office/drawing/2014/main" id="{1D8BF8F7-BFBC-4E2A-8080-6953D753FF0C}"/>
                </a:ext>
              </a:extLst>
            </p:cNvPr>
            <p:cNvSpPr txBox="1">
              <a:spLocks/>
            </p:cNvSpPr>
            <p:nvPr/>
          </p:nvSpPr>
          <p:spPr>
            <a:xfrm>
              <a:off x="3103345" y="2658795"/>
              <a:ext cx="2862614" cy="56598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OneDrive + SharePoint Lists and Document Libraries</a:t>
              </a:r>
            </a:p>
          </p:txBody>
        </p:sp>
      </p:grpSp>
      <p:grpSp>
        <p:nvGrpSpPr>
          <p:cNvPr id="7" name="Group 6">
            <a:extLst>
              <a:ext uri="{FF2B5EF4-FFF2-40B4-BE49-F238E27FC236}">
                <a16:creationId xmlns:a16="http://schemas.microsoft.com/office/drawing/2014/main" id="{63288974-E7C6-4033-B01F-0BDC5A6AC82E}"/>
              </a:ext>
            </a:extLst>
          </p:cNvPr>
          <p:cNvGrpSpPr/>
          <p:nvPr/>
        </p:nvGrpSpPr>
        <p:grpSpPr>
          <a:xfrm>
            <a:off x="5787768" y="912745"/>
            <a:ext cx="2936034" cy="2595513"/>
            <a:chOff x="6095998" y="912745"/>
            <a:chExt cx="2936034" cy="2595513"/>
          </a:xfrm>
        </p:grpSpPr>
        <p:sp>
          <p:nvSpPr>
            <p:cNvPr id="30" name="Text Placeholder 28">
              <a:extLst>
                <a:ext uri="{FF2B5EF4-FFF2-40B4-BE49-F238E27FC236}">
                  <a16:creationId xmlns:a16="http://schemas.microsoft.com/office/drawing/2014/main" id="{3B98F934-0547-489A-86DF-9B435E3157BC}"/>
                </a:ext>
              </a:extLst>
            </p:cNvPr>
            <p:cNvSpPr txBox="1">
              <a:spLocks/>
            </p:cNvSpPr>
            <p:nvPr/>
          </p:nvSpPr>
          <p:spPr>
            <a:xfrm>
              <a:off x="6095998" y="2658795"/>
              <a:ext cx="2936033" cy="849463"/>
            </a:xfrm>
            <a:prstGeom prst="rect">
              <a:avLst/>
            </a:prstGeom>
          </p:spPr>
          <p:txBody>
            <a:bodyPr lIns="45720" rIns="4572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Microsoft Teams as an entry point for collaboration apps or workflows</a:t>
              </a:r>
            </a:p>
          </p:txBody>
        </p:sp>
        <p:pic>
          <p:nvPicPr>
            <p:cNvPr id="32" name="Picture Placeholder 16" descr="A screenshot of a social media post&#10;&#10;Description generated with very high confidence">
              <a:extLst>
                <a:ext uri="{FF2B5EF4-FFF2-40B4-BE49-F238E27FC236}">
                  <a16:creationId xmlns:a16="http://schemas.microsoft.com/office/drawing/2014/main" id="{8221E73A-95B4-4F92-B70D-C6A2FFF6C072}"/>
                </a:ext>
              </a:extLst>
            </p:cNvPr>
            <p:cNvPicPr>
              <a:picLocks noChangeAspect="1"/>
            </p:cNvPicPr>
            <p:nvPr/>
          </p:nvPicPr>
          <p:blipFill rotWithShape="1">
            <a:blip r:embed="rId4">
              <a:extLst>
                <a:ext uri="{28A0092B-C50C-407E-A947-70E740481C1C}">
                  <a14:useLocalDpi xmlns:a14="http://schemas.microsoft.com/office/drawing/2010/main" val="0"/>
                </a:ext>
              </a:extLst>
            </a:blip>
            <a:srcRect l="406" r="-219" b="2193"/>
            <a:stretch/>
          </p:blipFill>
          <p:spPr>
            <a:xfrm>
              <a:off x="6096000" y="912745"/>
              <a:ext cx="2936032" cy="1616151"/>
            </a:xfrm>
            <a:prstGeom prst="rect">
              <a:avLst/>
            </a:prstGeom>
            <a:ln w="6350">
              <a:solidFill>
                <a:schemeClr val="tx1"/>
              </a:solidFill>
            </a:ln>
          </p:spPr>
        </p:pic>
      </p:grpSp>
      <p:grpSp>
        <p:nvGrpSpPr>
          <p:cNvPr id="6" name="Group 5">
            <a:extLst>
              <a:ext uri="{FF2B5EF4-FFF2-40B4-BE49-F238E27FC236}">
                <a16:creationId xmlns:a16="http://schemas.microsoft.com/office/drawing/2014/main" id="{B70E3C0F-F6E8-4723-9DD7-F3E2B2F4414A}"/>
              </a:ext>
            </a:extLst>
          </p:cNvPr>
          <p:cNvGrpSpPr/>
          <p:nvPr/>
        </p:nvGrpSpPr>
        <p:grpSpPr>
          <a:xfrm>
            <a:off x="9044549" y="912745"/>
            <a:ext cx="2936033" cy="2817112"/>
            <a:chOff x="9088655" y="912745"/>
            <a:chExt cx="2936033" cy="2817112"/>
          </a:xfrm>
        </p:grpSpPr>
        <p:pic>
          <p:nvPicPr>
            <p:cNvPr id="31" name="Picture Placeholder 20" descr="A screenshot of a computer&#10;&#10;Description generated with very high confidence">
              <a:extLst>
                <a:ext uri="{FF2B5EF4-FFF2-40B4-BE49-F238E27FC236}">
                  <a16:creationId xmlns:a16="http://schemas.microsoft.com/office/drawing/2014/main" id="{A83FD3C6-CE11-45F9-9FCA-044C98B9D496}"/>
                </a:ext>
              </a:extLst>
            </p:cNvPr>
            <p:cNvPicPr>
              <a:picLocks noChangeAspect="1"/>
            </p:cNvPicPr>
            <p:nvPr/>
          </p:nvPicPr>
          <p:blipFill rotWithShape="1">
            <a:blip r:embed="rId5">
              <a:extLst>
                <a:ext uri="{28A0092B-C50C-407E-A947-70E740481C1C}">
                  <a14:useLocalDpi xmlns:a14="http://schemas.microsoft.com/office/drawing/2010/main" val="0"/>
                </a:ext>
              </a:extLst>
            </a:blip>
            <a:srcRect l="30" r="100" b="2193"/>
            <a:stretch/>
          </p:blipFill>
          <p:spPr>
            <a:xfrm>
              <a:off x="9088655" y="912745"/>
              <a:ext cx="2936032" cy="1616151"/>
            </a:xfrm>
            <a:prstGeom prst="rect">
              <a:avLst/>
            </a:prstGeom>
            <a:ln w="6350">
              <a:solidFill>
                <a:schemeClr val="tx1"/>
              </a:solidFill>
            </a:ln>
          </p:spPr>
        </p:pic>
        <p:sp>
          <p:nvSpPr>
            <p:cNvPr id="33" name="Text Placeholder 1419264">
              <a:extLst>
                <a:ext uri="{FF2B5EF4-FFF2-40B4-BE49-F238E27FC236}">
                  <a16:creationId xmlns:a16="http://schemas.microsoft.com/office/drawing/2014/main" id="{A1CF93A8-F274-439D-ABBA-37FA1A15EBB9}"/>
                </a:ext>
              </a:extLst>
            </p:cNvPr>
            <p:cNvSpPr txBox="1">
              <a:spLocks/>
            </p:cNvSpPr>
            <p:nvPr/>
          </p:nvSpPr>
          <p:spPr>
            <a:xfrm>
              <a:off x="9088656" y="2658795"/>
              <a:ext cx="2936032" cy="1071062"/>
            </a:xfrm>
            <a:prstGeom prst="rect">
              <a:avLst/>
            </a:prstGeom>
          </p:spPr>
          <p:txBody>
            <a:bodyPr lIns="45720" rIns="4572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Excel as an entry point for apps and workflows on sheets/tables</a:t>
              </a:r>
            </a:p>
          </p:txBody>
        </p:sp>
      </p:grpSp>
      <p:grpSp>
        <p:nvGrpSpPr>
          <p:cNvPr id="4" name="Group 3">
            <a:extLst>
              <a:ext uri="{FF2B5EF4-FFF2-40B4-BE49-F238E27FC236}">
                <a16:creationId xmlns:a16="http://schemas.microsoft.com/office/drawing/2014/main" id="{F5BC2E27-572D-40DB-9E23-E3C6B1512C15}"/>
              </a:ext>
            </a:extLst>
          </p:cNvPr>
          <p:cNvGrpSpPr/>
          <p:nvPr/>
        </p:nvGrpSpPr>
        <p:grpSpPr>
          <a:xfrm>
            <a:off x="3750795" y="3529316"/>
            <a:ext cx="2905861" cy="2595513"/>
            <a:chOff x="4672397" y="3529316"/>
            <a:chExt cx="2905861" cy="2595513"/>
          </a:xfrm>
        </p:grpSpPr>
        <p:sp>
          <p:nvSpPr>
            <p:cNvPr id="35" name="Text Placeholder 1419265">
              <a:extLst>
                <a:ext uri="{FF2B5EF4-FFF2-40B4-BE49-F238E27FC236}">
                  <a16:creationId xmlns:a16="http://schemas.microsoft.com/office/drawing/2014/main" id="{024854E0-9417-4DA1-B056-1A61DE7B61D5}"/>
                </a:ext>
              </a:extLst>
            </p:cNvPr>
            <p:cNvSpPr txBox="1">
              <a:spLocks/>
            </p:cNvSpPr>
            <p:nvPr/>
          </p:nvSpPr>
          <p:spPr>
            <a:xfrm>
              <a:off x="4672397" y="5275366"/>
              <a:ext cx="2884237" cy="84946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LinkedIn as a source for creating mobile applications </a:t>
              </a:r>
              <a:endParaRPr kumimoji="0" lang="en-US" sz="1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p:txBody>
        </p:sp>
        <p:pic>
          <p:nvPicPr>
            <p:cNvPr id="36" name="Picture Placeholder 7" descr="A screenshot of a social media post&#10;&#10;Description generated with very high confidence">
              <a:extLst>
                <a:ext uri="{FF2B5EF4-FFF2-40B4-BE49-F238E27FC236}">
                  <a16:creationId xmlns:a16="http://schemas.microsoft.com/office/drawing/2014/main" id="{BE9D84A1-5352-49F6-A297-4E944E1CCEEF}"/>
                </a:ext>
              </a:extLst>
            </p:cNvPr>
            <p:cNvPicPr>
              <a:picLocks noChangeAspect="1"/>
            </p:cNvPicPr>
            <p:nvPr/>
          </p:nvPicPr>
          <p:blipFill rotWithShape="1">
            <a:blip r:embed="rId6">
              <a:extLst>
                <a:ext uri="{28A0092B-C50C-407E-A947-70E740481C1C}">
                  <a14:useLocalDpi xmlns:a14="http://schemas.microsoft.com/office/drawing/2010/main" val="0"/>
                </a:ext>
              </a:extLst>
            </a:blip>
            <a:srcRect l="-79" r="2526"/>
            <a:stretch/>
          </p:blipFill>
          <p:spPr>
            <a:xfrm>
              <a:off x="4694021" y="3529316"/>
              <a:ext cx="2884237" cy="1652388"/>
            </a:xfrm>
            <a:prstGeom prst="rect">
              <a:avLst/>
            </a:prstGeom>
            <a:ln w="6350">
              <a:solidFill>
                <a:schemeClr val="tx1"/>
              </a:solidFill>
            </a:ln>
          </p:spPr>
        </p:pic>
      </p:grpSp>
      <p:grpSp>
        <p:nvGrpSpPr>
          <p:cNvPr id="5" name="Group 4">
            <a:extLst>
              <a:ext uri="{FF2B5EF4-FFF2-40B4-BE49-F238E27FC236}">
                <a16:creationId xmlns:a16="http://schemas.microsoft.com/office/drawing/2014/main" id="{38CACEA8-40FE-4787-BE9D-CF6DD69E5312}"/>
              </a:ext>
            </a:extLst>
          </p:cNvPr>
          <p:cNvGrpSpPr/>
          <p:nvPr/>
        </p:nvGrpSpPr>
        <p:grpSpPr>
          <a:xfrm>
            <a:off x="7811480" y="3506384"/>
            <a:ext cx="3014277" cy="2840044"/>
            <a:chOff x="7686674" y="3506384"/>
            <a:chExt cx="3014277" cy="2840044"/>
          </a:xfrm>
        </p:grpSpPr>
        <p:sp>
          <p:nvSpPr>
            <p:cNvPr id="37" name="Text Placeholder 58">
              <a:extLst>
                <a:ext uri="{FF2B5EF4-FFF2-40B4-BE49-F238E27FC236}">
                  <a16:creationId xmlns:a16="http://schemas.microsoft.com/office/drawing/2014/main" id="{8B3E351E-186A-40D9-8769-215FF554E972}"/>
                </a:ext>
              </a:extLst>
            </p:cNvPr>
            <p:cNvSpPr txBox="1">
              <a:spLocks/>
            </p:cNvSpPr>
            <p:nvPr/>
          </p:nvSpPr>
          <p:spPr>
            <a:xfrm>
              <a:off x="7686675" y="5275366"/>
              <a:ext cx="3014276" cy="107106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Dynamics as starting point to create contextual apps</a:t>
              </a:r>
              <a:endParaRPr kumimoji="0" lang="en-US" sz="1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p:txBody>
        </p:sp>
        <p:pic>
          <p:nvPicPr>
            <p:cNvPr id="38" name="Picture Placeholder 21">
              <a:extLst>
                <a:ext uri="{FF2B5EF4-FFF2-40B4-BE49-F238E27FC236}">
                  <a16:creationId xmlns:a16="http://schemas.microsoft.com/office/drawing/2014/main" id="{5F6D84D3-BF43-4DF1-9CD3-74003518A684}"/>
                </a:ext>
              </a:extLst>
            </p:cNvPr>
            <p:cNvPicPr>
              <a:picLocks noChangeAspect="1"/>
            </p:cNvPicPr>
            <p:nvPr/>
          </p:nvPicPr>
          <p:blipFill rotWithShape="1">
            <a:blip r:embed="rId7"/>
            <a:srcRect l="459" t="1026" r="685"/>
            <a:stretch/>
          </p:blipFill>
          <p:spPr>
            <a:xfrm>
              <a:off x="7686674" y="3506384"/>
              <a:ext cx="3014277" cy="1692914"/>
            </a:xfrm>
            <a:prstGeom prst="rect">
              <a:avLst/>
            </a:prstGeom>
            <a:ln w="6350">
              <a:solidFill>
                <a:schemeClr val="tx1"/>
              </a:solidFill>
            </a:ln>
          </p:spPr>
        </p:pic>
      </p:grpSp>
      <p:cxnSp>
        <p:nvCxnSpPr>
          <p:cNvPr id="41" name="Straight Connector 40">
            <a:extLst>
              <a:ext uri="{FF2B5EF4-FFF2-40B4-BE49-F238E27FC236}">
                <a16:creationId xmlns:a16="http://schemas.microsoft.com/office/drawing/2014/main" id="{749B9DF5-882A-4A19-B1FD-4E78D6B164E7}"/>
              </a:ext>
            </a:extLst>
          </p:cNvPr>
          <p:cNvCxnSpPr>
            <a:cxnSpLocks/>
          </p:cNvCxnSpPr>
          <p:nvPr/>
        </p:nvCxnSpPr>
        <p:spPr>
          <a:xfrm>
            <a:off x="2283660" y="846448"/>
            <a:ext cx="0" cy="5165104"/>
          </a:xfrm>
          <a:prstGeom prst="line">
            <a:avLst/>
          </a:pr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229649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287D37-4D2A-45FD-9686-AEE76741973D}"/>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193355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0C5FFC-674A-4DDC-8D50-E500980A8525}"/>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35151004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A74C7D-905D-4B54-876F-05772D0F25C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5456165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2E54A1-B31C-4DBE-916C-8662A1BC1389}"/>
              </a:ext>
            </a:extLst>
          </p:cNvPr>
          <p:cNvPicPr>
            <a:picLocks noChangeAspect="1"/>
          </p:cNvPicPr>
          <p:nvPr/>
        </p:nvPicPr>
        <p:blipFill>
          <a:blip r:embed="rId3"/>
          <a:stretch>
            <a:fillRect/>
          </a:stretch>
        </p:blipFill>
        <p:spPr>
          <a:xfrm>
            <a:off x="1883545" y="-92670"/>
            <a:ext cx="8424909" cy="7538493"/>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5217744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End</a:t>
            </a:r>
          </a:p>
        </p:txBody>
      </p:sp>
      <p:pic>
        <p:nvPicPr>
          <p:cNvPr id="13" name="Picture 12" descr="A close up of a logo&#10;&#10;Description generated with very high confidence">
            <a:hlinkClick r:id="rId3"/>
            <a:extLst>
              <a:ext uri="{FF2B5EF4-FFF2-40B4-BE49-F238E27FC236}">
                <a16:creationId xmlns:a16="http://schemas.microsoft.com/office/drawing/2014/main" id="{D0865797-F582-49C9-B781-EC9B338F392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grpSp>
        <p:nvGrpSpPr>
          <p:cNvPr id="19" name="Group 18">
            <a:extLst>
              <a:ext uri="{FF2B5EF4-FFF2-40B4-BE49-F238E27FC236}">
                <a16:creationId xmlns:a16="http://schemas.microsoft.com/office/drawing/2014/main" id="{2268C065-EB39-4E83-B99A-3B25B3DC1149}"/>
              </a:ext>
            </a:extLst>
          </p:cNvPr>
          <p:cNvGrpSpPr/>
          <p:nvPr/>
        </p:nvGrpSpPr>
        <p:grpSpPr>
          <a:xfrm>
            <a:off x="3620533" y="-96314"/>
            <a:ext cx="10476219" cy="6976015"/>
            <a:chOff x="3620533" y="-96314"/>
            <a:chExt cx="10476219" cy="6976015"/>
          </a:xfrm>
        </p:grpSpPr>
        <p:grpSp>
          <p:nvGrpSpPr>
            <p:cNvPr id="20" name="Group 19">
              <a:extLst>
                <a:ext uri="{FF2B5EF4-FFF2-40B4-BE49-F238E27FC236}">
                  <a16:creationId xmlns:a16="http://schemas.microsoft.com/office/drawing/2014/main" id="{9D88EC17-0770-47B1-8ABC-1C450E909583}"/>
                </a:ext>
              </a:extLst>
            </p:cNvPr>
            <p:cNvGrpSpPr/>
            <p:nvPr/>
          </p:nvGrpSpPr>
          <p:grpSpPr>
            <a:xfrm>
              <a:off x="3620533" y="-96314"/>
              <a:ext cx="10476219" cy="6976015"/>
              <a:chOff x="3798333" y="-96314"/>
              <a:chExt cx="10476219" cy="6976015"/>
            </a:xfrm>
          </p:grpSpPr>
          <p:pic>
            <p:nvPicPr>
              <p:cNvPr id="23" name="Picture 4">
                <a:extLst>
                  <a:ext uri="{FF2B5EF4-FFF2-40B4-BE49-F238E27FC236}">
                    <a16:creationId xmlns:a16="http://schemas.microsoft.com/office/drawing/2014/main" id="{BAE90EA3-A0C9-42A8-9944-0F19303E5064}"/>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798333" y="-96314"/>
                <a:ext cx="10476219" cy="697601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FF857949-C7AB-4D26-B3F4-FF40FFD4AC27}"/>
                  </a:ext>
                </a:extLst>
              </p:cNvPr>
              <p:cNvPicPr>
                <a:picLocks noChangeAspect="1"/>
              </p:cNvPicPr>
              <p:nvPr/>
            </p:nvPicPr>
            <p:blipFill>
              <a:blip r:embed="rId6"/>
              <a:stretch>
                <a:fillRect/>
              </a:stretch>
            </p:blipFill>
            <p:spPr>
              <a:xfrm>
                <a:off x="5176706" y="902333"/>
                <a:ext cx="7800399" cy="4864608"/>
              </a:xfrm>
              <a:prstGeom prst="rect">
                <a:avLst/>
              </a:prstGeom>
            </p:spPr>
          </p:pic>
        </p:grpSp>
        <p:pic>
          <p:nvPicPr>
            <p:cNvPr id="21" name="Picture 20">
              <a:extLst>
                <a:ext uri="{FF2B5EF4-FFF2-40B4-BE49-F238E27FC236}">
                  <a16:creationId xmlns:a16="http://schemas.microsoft.com/office/drawing/2014/main" id="{371BF27F-68B8-4E3E-856B-4DA058776B89}"/>
                </a:ext>
              </a:extLst>
            </p:cNvPr>
            <p:cNvPicPr>
              <a:picLocks noChangeAspect="1"/>
            </p:cNvPicPr>
            <p:nvPr/>
          </p:nvPicPr>
          <p:blipFill rotWithShape="1">
            <a:blip r:embed="rId7"/>
            <a:srcRect l="7222" r="6327"/>
            <a:stretch/>
          </p:blipFill>
          <p:spPr>
            <a:xfrm>
              <a:off x="4998906" y="902331"/>
              <a:ext cx="7800399" cy="4864608"/>
            </a:xfrm>
            <a:prstGeom prst="rect">
              <a:avLst/>
            </a:prstGeom>
          </p:spPr>
        </p:pic>
        <p:pic>
          <p:nvPicPr>
            <p:cNvPr id="22" name="Picture 21">
              <a:extLst>
                <a:ext uri="{FF2B5EF4-FFF2-40B4-BE49-F238E27FC236}">
                  <a16:creationId xmlns:a16="http://schemas.microsoft.com/office/drawing/2014/main" id="{4E5E24CC-EEFC-4E22-868D-17E19B6A0839}"/>
                </a:ext>
              </a:extLst>
            </p:cNvPr>
            <p:cNvPicPr>
              <a:picLocks noChangeAspect="1"/>
            </p:cNvPicPr>
            <p:nvPr/>
          </p:nvPicPr>
          <p:blipFill rotWithShape="1">
            <a:blip r:embed="rId8"/>
            <a:srcRect b="37056"/>
            <a:stretch/>
          </p:blipFill>
          <p:spPr>
            <a:xfrm>
              <a:off x="4998906" y="907474"/>
              <a:ext cx="7800399" cy="4859465"/>
            </a:xfrm>
            <a:prstGeom prst="rect">
              <a:avLst/>
            </a:prstGeom>
          </p:spPr>
        </p:pic>
      </p:grpSp>
    </p:spTree>
    <p:extLst>
      <p:ext uri="{BB962C8B-B14F-4D97-AF65-F5344CB8AC3E}">
        <p14:creationId xmlns:p14="http://schemas.microsoft.com/office/powerpoint/2010/main" val="419069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2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22A8A459-421E-4F05-B8E3-40806431938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32467"/>
          <a:stretch/>
        </p:blipFill>
        <p:spPr>
          <a:xfrm>
            <a:off x="-1076" y="-5192"/>
            <a:ext cx="4636576" cy="6858000"/>
          </a:xfrm>
          <a:prstGeom prst="rect">
            <a:avLst/>
          </a:prstGeom>
        </p:spPr>
      </p:pic>
      <p:sp>
        <p:nvSpPr>
          <p:cNvPr id="31" name="Parallelogram 1">
            <a:extLst>
              <a:ext uri="{FF2B5EF4-FFF2-40B4-BE49-F238E27FC236}">
                <a16:creationId xmlns:a16="http://schemas.microsoft.com/office/drawing/2014/main" id="{EA47F289-EE52-4BA1-BB37-83273B571C20}"/>
              </a:ext>
            </a:extLst>
          </p:cNvPr>
          <p:cNvSpPr/>
          <p:nvPr/>
        </p:nvSpPr>
        <p:spPr>
          <a:xfrm flipH="1">
            <a:off x="1255471" y="-33512"/>
            <a:ext cx="3503635"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2" name="Parallelogram 1">
            <a:extLst>
              <a:ext uri="{FF2B5EF4-FFF2-40B4-BE49-F238E27FC236}">
                <a16:creationId xmlns:a16="http://schemas.microsoft.com/office/drawing/2014/main" id="{297A4E40-62AB-4D87-BF11-54FC05B6E4C6}"/>
              </a:ext>
            </a:extLst>
          </p:cNvPr>
          <p:cNvSpPr/>
          <p:nvPr/>
        </p:nvSpPr>
        <p:spPr>
          <a:xfrm flipH="1">
            <a:off x="970375" y="-36108"/>
            <a:ext cx="3503634"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alpha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6" name="Content Placeholder 2">
            <a:extLst>
              <a:ext uri="{FF2B5EF4-FFF2-40B4-BE49-F238E27FC236}">
                <a16:creationId xmlns:a16="http://schemas.microsoft.com/office/drawing/2014/main" id="{51045E09-89F8-4074-B1E7-5CD9F998D319}"/>
              </a:ext>
            </a:extLst>
          </p:cNvPr>
          <p:cNvSpPr txBox="1">
            <a:spLocks/>
          </p:cNvSpPr>
          <p:nvPr/>
        </p:nvSpPr>
        <p:spPr>
          <a:xfrm>
            <a:off x="4387515" y="1581339"/>
            <a:ext cx="7607927" cy="5024872"/>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Intro</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Azure Data Studio Notebook</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PowerApps</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Microsoft Flow </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Data Gateway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Cortana - Power BI</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Publish &amp; Share - Security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Resources</a:t>
            </a:r>
          </a:p>
        </p:txBody>
      </p:sp>
      <p:sp>
        <p:nvSpPr>
          <p:cNvPr id="37" name="Parallelogram 1">
            <a:extLst>
              <a:ext uri="{FF2B5EF4-FFF2-40B4-BE49-F238E27FC236}">
                <a16:creationId xmlns:a16="http://schemas.microsoft.com/office/drawing/2014/main" id="{F1D7D8FB-2F93-4647-8B87-3509B110B4B5}"/>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48" name="Text Placeholder 9">
            <a:extLst>
              <a:ext uri="{FF2B5EF4-FFF2-40B4-BE49-F238E27FC236}">
                <a16:creationId xmlns:a16="http://schemas.microsoft.com/office/drawing/2014/main" id="{FD457D38-96AE-477D-89FA-0C18AA8E077B}"/>
              </a:ext>
            </a:extLst>
          </p:cNvPr>
          <p:cNvSpPr txBox="1">
            <a:spLocks/>
          </p:cNvSpPr>
          <p:nvPr/>
        </p:nvSpPr>
        <p:spPr>
          <a:xfrm>
            <a:off x="4384040" y="361933"/>
            <a:ext cx="5344160"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defTabSz="609585" rtl="0" eaLnBrk="1" fontAlgn="auto" latinLnBrk="0" hangingPunct="1">
              <a:lnSpc>
                <a:spcPct val="90000"/>
              </a:lnSpc>
              <a:spcBef>
                <a:spcPct val="0"/>
              </a:spcBef>
              <a:spcAft>
                <a:spcPts val="0"/>
              </a:spcAft>
              <a:buClrTx/>
              <a:buSzTx/>
              <a:buFontTx/>
              <a:buNone/>
              <a:tabLst/>
              <a:defRPr/>
            </a:pPr>
            <a:r>
              <a:rPr lang="en-US" sz="6000" dirty="0"/>
              <a:t>Summary</a:t>
            </a:r>
          </a:p>
          <a:p>
            <a:pPr marL="0" marR="0" lvl="0" indent="0" defTabSz="609585" rtl="0" eaLnBrk="1" fontAlgn="auto" latinLnBrk="0" hangingPunct="1">
              <a:lnSpc>
                <a:spcPct val="90000"/>
              </a:lnSpc>
              <a:spcBef>
                <a:spcPct val="0"/>
              </a:spcBef>
              <a:spcAft>
                <a:spcPts val="0"/>
              </a:spcAft>
              <a:buClrTx/>
              <a:buSzTx/>
              <a:buFontTx/>
              <a:buNone/>
              <a:tabLst/>
              <a:defRPr/>
            </a:pPr>
            <a:r>
              <a:rPr lang="en-US" sz="2800" dirty="0"/>
              <a:t> </a:t>
            </a:r>
          </a:p>
        </p:txBody>
      </p:sp>
      <p:grpSp>
        <p:nvGrpSpPr>
          <p:cNvPr id="3" name="Group 2">
            <a:extLst>
              <a:ext uri="{FF2B5EF4-FFF2-40B4-BE49-F238E27FC236}">
                <a16:creationId xmlns:a16="http://schemas.microsoft.com/office/drawing/2014/main" id="{251722EA-D76C-4C22-84EC-9F3CA93D105A}"/>
              </a:ext>
            </a:extLst>
          </p:cNvPr>
          <p:cNvGrpSpPr/>
          <p:nvPr/>
        </p:nvGrpSpPr>
        <p:grpSpPr>
          <a:xfrm>
            <a:off x="-225156" y="3766679"/>
            <a:ext cx="2823576" cy="3101587"/>
            <a:chOff x="7817743" y="847725"/>
            <a:chExt cx="2709763" cy="3352431"/>
          </a:xfrm>
        </p:grpSpPr>
        <p:sp>
          <p:nvSpPr>
            <p:cNvPr id="2" name="Flowchart: Data 1">
              <a:extLst>
                <a:ext uri="{FF2B5EF4-FFF2-40B4-BE49-F238E27FC236}">
                  <a16:creationId xmlns:a16="http://schemas.microsoft.com/office/drawing/2014/main" id="{1908BD5F-B702-480D-96D6-81D5CB038DE3}"/>
                </a:ext>
              </a:extLst>
            </p:cNvPr>
            <p:cNvSpPr/>
            <p:nvPr/>
          </p:nvSpPr>
          <p:spPr>
            <a:xfrm>
              <a:off x="887730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Data 1">
              <a:extLst>
                <a:ext uri="{FF2B5EF4-FFF2-40B4-BE49-F238E27FC236}">
                  <a16:creationId xmlns:a16="http://schemas.microsoft.com/office/drawing/2014/main" id="{99125E73-AA00-4083-99C2-0E43EB50F259}"/>
                </a:ext>
              </a:extLst>
            </p:cNvPr>
            <p:cNvSpPr/>
            <p:nvPr/>
          </p:nvSpPr>
          <p:spPr>
            <a:xfrm>
              <a:off x="923925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Data 1">
              <a:extLst>
                <a:ext uri="{FF2B5EF4-FFF2-40B4-BE49-F238E27FC236}">
                  <a16:creationId xmlns:a16="http://schemas.microsoft.com/office/drawing/2014/main" id="{3B6EF9B8-C38E-46CF-A2D6-78FEA0FCA690}"/>
                </a:ext>
              </a:extLst>
            </p:cNvPr>
            <p:cNvSpPr/>
            <p:nvPr/>
          </p:nvSpPr>
          <p:spPr>
            <a:xfrm>
              <a:off x="7817743"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Data 1">
              <a:extLst>
                <a:ext uri="{FF2B5EF4-FFF2-40B4-BE49-F238E27FC236}">
                  <a16:creationId xmlns:a16="http://schemas.microsoft.com/office/drawing/2014/main" id="{3294FECF-7F6D-4D5E-9597-F4EA2AC0616B}"/>
                </a:ext>
              </a:extLst>
            </p:cNvPr>
            <p:cNvSpPr/>
            <p:nvPr/>
          </p:nvSpPr>
          <p:spPr>
            <a:xfrm>
              <a:off x="8170047"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ata 1">
              <a:extLst>
                <a:ext uri="{FF2B5EF4-FFF2-40B4-BE49-F238E27FC236}">
                  <a16:creationId xmlns:a16="http://schemas.microsoft.com/office/drawing/2014/main" id="{699E651A-96BB-4116-AA14-9AF5884B82BC}"/>
                </a:ext>
              </a:extLst>
            </p:cNvPr>
            <p:cNvSpPr/>
            <p:nvPr/>
          </p:nvSpPr>
          <p:spPr>
            <a:xfrm>
              <a:off x="8522351"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Data 1">
              <a:extLst>
                <a:ext uri="{FF2B5EF4-FFF2-40B4-BE49-F238E27FC236}">
                  <a16:creationId xmlns:a16="http://schemas.microsoft.com/office/drawing/2014/main" id="{12F5CC0C-9F90-4AD2-A2AA-E0875B4F4608}"/>
                </a:ext>
              </a:extLst>
            </p:cNvPr>
            <p:cNvSpPr/>
            <p:nvPr/>
          </p:nvSpPr>
          <p:spPr>
            <a:xfrm>
              <a:off x="9584531"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167 w 10000"/>
                <a:gd name="connsiteY1" fmla="*/ 30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217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7"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descr="A close up of a logo&#10;&#10;Description generated with very high confidence">
            <a:hlinkClick r:id="rId7"/>
            <a:extLst>
              <a:ext uri="{FF2B5EF4-FFF2-40B4-BE49-F238E27FC236}">
                <a16:creationId xmlns:a16="http://schemas.microsoft.com/office/drawing/2014/main" id="{472A73E2-E299-4C18-9921-4A638FE181D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6238896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 name="Picture 4" descr="https://img-prod-cms-rt-microsoft-com.akamaized.net/cms/api/am/imageFileData/RE2x0JM?ver=a32f&amp;q=90&amp;m=6&amp;h=600&amp;w=1600&amp;b=%23FFFFFFFF&amp;l=f&amp;o=t&amp;aim=true">
            <a:extLst>
              <a:ext uri="{FF2B5EF4-FFF2-40B4-BE49-F238E27FC236}">
                <a16:creationId xmlns:a16="http://schemas.microsoft.com/office/drawing/2014/main" id="{7995CCA6-C8A7-4C13-AD8F-33F2B51F7A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97" r="17010"/>
          <a:stretch/>
        </p:blipFill>
        <p:spPr bwMode="auto">
          <a:xfrm>
            <a:off x="0" y="-28320"/>
            <a:ext cx="12192000" cy="6886320"/>
          </a:xfrm>
          <a:prstGeom prst="rect">
            <a:avLst/>
          </a:prstGeom>
          <a:noFill/>
          <a:extLst>
            <a:ext uri="{909E8E84-426E-40DD-AFC4-6F175D3DCCD1}">
              <a14:hiddenFill xmlns:a14="http://schemas.microsoft.com/office/drawing/2010/main">
                <a:solidFill>
                  <a:srgbClr val="FFFFFF"/>
                </a:solidFill>
              </a14:hiddenFill>
            </a:ext>
          </a:extLst>
        </p:spPr>
      </p:pic>
      <p:sp>
        <p:nvSpPr>
          <p:cNvPr id="117" name="Parallelogram 1">
            <a:extLst>
              <a:ext uri="{FF2B5EF4-FFF2-40B4-BE49-F238E27FC236}">
                <a16:creationId xmlns:a16="http://schemas.microsoft.com/office/drawing/2014/main" id="{4403C4D6-AF36-4C27-9DAB-D168EFCFBD3D}"/>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18" name="Picture 117" descr="A close up of a logo&#10;&#10;Description generated with very high confidence">
            <a:hlinkClick r:id="rId4"/>
            <a:extLst>
              <a:ext uri="{FF2B5EF4-FFF2-40B4-BE49-F238E27FC236}">
                <a16:creationId xmlns:a16="http://schemas.microsoft.com/office/drawing/2014/main" id="{8FB4316A-6486-4639-8B8C-C13145D7125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53" name="Content Placeholder 2">
            <a:extLst>
              <a:ext uri="{FF2B5EF4-FFF2-40B4-BE49-F238E27FC236}">
                <a16:creationId xmlns:a16="http://schemas.microsoft.com/office/drawing/2014/main" id="{33A2E4AE-C233-4C30-8B41-FB4E592C099F}"/>
              </a:ext>
            </a:extLst>
          </p:cNvPr>
          <p:cNvSpPr txBox="1">
            <a:spLocks/>
          </p:cNvSpPr>
          <p:nvPr/>
        </p:nvSpPr>
        <p:spPr>
          <a:xfrm>
            <a:off x="564815" y="1581339"/>
            <a:ext cx="7607927" cy="5024872"/>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8">
                  <a:extLst>
                    <a:ext uri="{A12FA001-AC4F-418D-AE19-62706E023703}">
                      <ahyp:hlinkClr xmlns:ahyp="http://schemas.microsoft.com/office/drawing/2018/hyperlinkcolor" val="tx"/>
                    </a:ext>
                  </a:extLst>
                </a:hlinkClick>
              </a:rPr>
              <a:t>dba2o.wordpress.com</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9">
                  <a:extLst>
                    <a:ext uri="{A12FA001-AC4F-418D-AE19-62706E023703}">
                      <ahyp:hlinkClr xmlns:ahyp="http://schemas.microsoft.com/office/drawing/2018/hyperlinkcolor" val="tx"/>
                    </a:ext>
                  </a:extLst>
                </a:hlinkClick>
              </a:rPr>
              <a:t>Microsoft Learn</a:t>
            </a:r>
            <a:r>
              <a:rPr lang="en-US" sz="2000" dirty="0">
                <a:latin typeface="Segoe UI Light" panose="020B0502040204020203" pitchFamily="34" charset="0"/>
                <a:cs typeface="Segoe UI Light" panose="020B0502040204020203" pitchFamily="34" charset="0"/>
              </a:rPr>
              <a:t> </a:t>
            </a: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0">
                  <a:extLst>
                    <a:ext uri="{A12FA001-AC4F-418D-AE19-62706E023703}">
                      <ahyp:hlinkClr xmlns:ahyp="http://schemas.microsoft.com/office/drawing/2018/hyperlinkcolor" val="tx"/>
                    </a:ext>
                  </a:extLst>
                </a:hlinkClick>
              </a:rPr>
              <a:t>Pricing</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1">
                  <a:extLst>
                    <a:ext uri="{A12FA001-AC4F-418D-AE19-62706E023703}">
                      <ahyp:hlinkClr xmlns:ahyp="http://schemas.microsoft.com/office/drawing/2018/hyperlinkcolor" val="tx"/>
                    </a:ext>
                  </a:extLst>
                </a:hlinkClick>
              </a:rPr>
              <a:t>Integrating Bing Maps into PowerApps with GPS</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2">
                  <a:extLst>
                    <a:ext uri="{A12FA001-AC4F-418D-AE19-62706E023703}">
                      <ahyp:hlinkClr xmlns:ahyp="http://schemas.microsoft.com/office/drawing/2018/hyperlinkcolor" val="tx"/>
                    </a:ext>
                  </a:extLst>
                </a:hlinkClick>
              </a:rPr>
              <a:t>Scrolling Screen</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3">
                  <a:extLst>
                    <a:ext uri="{A12FA001-AC4F-418D-AE19-62706E023703}">
                      <ahyp:hlinkClr xmlns:ahyp="http://schemas.microsoft.com/office/drawing/2018/hyperlinkcolor" val="tx"/>
                    </a:ext>
                  </a:extLst>
                </a:hlinkClick>
              </a:rPr>
              <a:t>Display User Profile Photo</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4">
                  <a:extLst>
                    <a:ext uri="{A12FA001-AC4F-418D-AE19-62706E023703}">
                      <ahyp:hlinkClr xmlns:ahyp="http://schemas.microsoft.com/office/drawing/2018/hyperlinkcolor" val="tx"/>
                    </a:ext>
                  </a:extLst>
                </a:hlinkClick>
              </a:rPr>
              <a:t>Modal (Pop-up) Screen</a:t>
            </a:r>
            <a:r>
              <a:rPr lang="en-US" sz="2000" dirty="0">
                <a:latin typeface="Segoe UI Light" panose="020B0502040204020203" pitchFamily="34" charset="0"/>
                <a:cs typeface="Segoe UI Light" panose="020B0502040204020203" pitchFamily="34" charset="0"/>
              </a:rPr>
              <a:t> </a:t>
            </a: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5">
                  <a:extLst>
                    <a:ext uri="{A12FA001-AC4F-418D-AE19-62706E023703}">
                      <ahyp:hlinkClr xmlns:ahyp="http://schemas.microsoft.com/office/drawing/2018/hyperlinkcolor" val="tx"/>
                    </a:ext>
                  </a:extLst>
                </a:hlinkClick>
              </a:rPr>
              <a:t>Image Circle Crop</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6">
                  <a:extLst>
                    <a:ext uri="{A12FA001-AC4F-418D-AE19-62706E023703}">
                      <ahyp:hlinkClr xmlns:ahyp="http://schemas.microsoft.com/office/drawing/2018/hyperlinkcolor" val="tx"/>
                    </a:ext>
                  </a:extLst>
                </a:hlinkClick>
              </a:rPr>
              <a:t>Cortana Intro</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7">
                  <a:extLst>
                    <a:ext uri="{A12FA001-AC4F-418D-AE19-62706E023703}">
                      <ahyp:hlinkClr xmlns:ahyp="http://schemas.microsoft.com/office/drawing/2018/hyperlinkcolor" val="tx"/>
                    </a:ext>
                  </a:extLst>
                </a:hlinkClick>
              </a:rPr>
              <a:t>Sample canvas apps</a:t>
            </a:r>
            <a:r>
              <a:rPr lang="en-US" sz="2000" dirty="0">
                <a:latin typeface="Segoe UI Light" panose="020B0502040204020203" pitchFamily="34" charset="0"/>
                <a:cs typeface="Segoe UI Light" panose="020B0502040204020203" pitchFamily="34" charset="0"/>
              </a:rPr>
              <a:t> (Expense Report, Help Desk, Meeting Capture)</a:t>
            </a: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8">
                  <a:extLst>
                    <a:ext uri="{A12FA001-AC4F-418D-AE19-62706E023703}">
                      <ahyp:hlinkClr xmlns:ahyp="http://schemas.microsoft.com/office/drawing/2018/hyperlinkcolor" val="tx"/>
                    </a:ext>
                  </a:extLst>
                </a:hlinkClick>
              </a:rPr>
              <a:t>Webinar Listing</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9">
                  <a:extLst>
                    <a:ext uri="{A12FA001-AC4F-418D-AE19-62706E023703}">
                      <ahyp:hlinkClr xmlns:ahyp="http://schemas.microsoft.com/office/drawing/2018/hyperlinkcolor" val="tx"/>
                    </a:ext>
                  </a:extLst>
                </a:hlinkClick>
              </a:rPr>
              <a:t>ROI Case Study</a:t>
            </a:r>
            <a:endParaRPr lang="en-US" sz="2000" dirty="0">
              <a:latin typeface="Segoe UI Light" panose="020B0502040204020203" pitchFamily="34" charset="0"/>
              <a:cs typeface="Segoe UI Light" panose="020B0502040204020203" pitchFamily="34" charset="0"/>
            </a:endParaRPr>
          </a:p>
        </p:txBody>
      </p:sp>
      <p:sp>
        <p:nvSpPr>
          <p:cNvPr id="154" name="Text Placeholder 9">
            <a:extLst>
              <a:ext uri="{FF2B5EF4-FFF2-40B4-BE49-F238E27FC236}">
                <a16:creationId xmlns:a16="http://schemas.microsoft.com/office/drawing/2014/main" id="{C34BBD86-4F84-49D6-9C48-0926ABCA4C9B}"/>
              </a:ext>
            </a:extLst>
          </p:cNvPr>
          <p:cNvSpPr txBox="1">
            <a:spLocks/>
          </p:cNvSpPr>
          <p:nvPr/>
        </p:nvSpPr>
        <p:spPr>
          <a:xfrm>
            <a:off x="561340" y="361933"/>
            <a:ext cx="5344160"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defTabSz="609585" rtl="0" eaLnBrk="1" fontAlgn="auto" latinLnBrk="0" hangingPunct="1">
              <a:lnSpc>
                <a:spcPct val="90000"/>
              </a:lnSpc>
              <a:spcBef>
                <a:spcPct val="0"/>
              </a:spcBef>
              <a:spcAft>
                <a:spcPts val="0"/>
              </a:spcAft>
              <a:buClrTx/>
              <a:buSzTx/>
              <a:buFontTx/>
              <a:buNone/>
              <a:tabLst/>
              <a:defRPr/>
            </a:pPr>
            <a:r>
              <a:rPr lang="en-US" sz="6000" dirty="0"/>
              <a:t>Resources</a:t>
            </a:r>
          </a:p>
          <a:p>
            <a:pPr marL="0" marR="0" lvl="0" indent="0" defTabSz="609585" rtl="0" eaLnBrk="1" fontAlgn="auto" latinLnBrk="0" hangingPunct="1">
              <a:lnSpc>
                <a:spcPct val="90000"/>
              </a:lnSpc>
              <a:spcBef>
                <a:spcPct val="0"/>
              </a:spcBef>
              <a:spcAft>
                <a:spcPts val="0"/>
              </a:spcAft>
              <a:buClrTx/>
              <a:buSzTx/>
              <a:buFontTx/>
              <a:buNone/>
              <a:tabLst/>
              <a:defRPr/>
            </a:pPr>
            <a:r>
              <a:rPr lang="en-US" sz="2800" dirty="0"/>
              <a:t> </a:t>
            </a:r>
          </a:p>
        </p:txBody>
      </p:sp>
    </p:spTree>
    <p:extLst>
      <p:ext uri="{BB962C8B-B14F-4D97-AF65-F5344CB8AC3E}">
        <p14:creationId xmlns:p14="http://schemas.microsoft.com/office/powerpoint/2010/main" val="41254125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5" name="microsoft">
            <a:extLst>
              <a:ext uri="{FF2B5EF4-FFF2-40B4-BE49-F238E27FC236}">
                <a16:creationId xmlns:a16="http://schemas.microsoft.com/office/drawing/2014/main" id="{5217EC47-35C6-4E3A-963C-497574A841DF}"/>
              </a:ext>
            </a:extLst>
          </p:cNvPr>
          <p:cNvSpPr/>
          <p:nvPr/>
        </p:nvSpPr>
        <p:spPr>
          <a:xfrm>
            <a:off x="281690" y="2437829"/>
            <a:ext cx="4183316" cy="754269"/>
          </a:xfrm>
          <a:prstGeom prst="rect">
            <a:avLst/>
          </a:prstGeom>
        </p:spPr>
        <p:txBody>
          <a:bodyPr wrap="square" lIns="143428" tIns="89642" rIns="143428" bIns="89642" anchor="t">
            <a:spAutoFit/>
          </a:bodyPr>
          <a:lstStyle/>
          <a:p>
            <a:pPr defTabSz="914102" fontAlgn="base">
              <a:lnSpc>
                <a:spcPct val="95000"/>
              </a:lnSpc>
              <a:spcBef>
                <a:spcPct val="0"/>
              </a:spcBef>
              <a:defRPr/>
            </a:pPr>
            <a:r>
              <a:rPr lang="en-US" sz="3921" spc="-98" dirty="0">
                <a:ln w="3175">
                  <a:noFill/>
                </a:ln>
                <a:solidFill>
                  <a:schemeClr val="bg1"/>
                </a:solidFill>
                <a:latin typeface="Segoe UI Light"/>
                <a:cs typeface="Segoe UI" pitchFamily="34" charset="0"/>
              </a:rPr>
              <a:t>Community</a:t>
            </a:r>
          </a:p>
        </p:txBody>
      </p:sp>
      <p:sp>
        <p:nvSpPr>
          <p:cNvPr id="19" name="Rectangle 18">
            <a:extLst>
              <a:ext uri="{FF2B5EF4-FFF2-40B4-BE49-F238E27FC236}">
                <a16:creationId xmlns:a16="http://schemas.microsoft.com/office/drawing/2014/main" id="{7E0DED17-0383-455C-9BEB-3A8B37023403}"/>
              </a:ext>
            </a:extLst>
          </p:cNvPr>
          <p:cNvSpPr/>
          <p:nvPr/>
        </p:nvSpPr>
        <p:spPr>
          <a:xfrm>
            <a:off x="281690" y="3322458"/>
            <a:ext cx="6096000" cy="2395528"/>
          </a:xfrm>
          <a:prstGeom prst="rect">
            <a:avLst/>
          </a:prstGeom>
        </p:spPr>
        <p:txBody>
          <a:bodyPr>
            <a:spAutoFit/>
          </a:bodyPr>
          <a:lstStyle/>
          <a:p>
            <a:pPr marL="228600" indent="-228600">
              <a:lnSpc>
                <a:spcPct val="90000"/>
              </a:lnSpc>
              <a:spcBef>
                <a:spcPts val="1000"/>
              </a:spcBef>
              <a:buClr>
                <a:schemeClr val="bg1"/>
              </a:buClr>
              <a:buFont typeface="Arial" panose="020B0604020202020204" pitchFamily="34" charset="0"/>
              <a:buChar char="•"/>
              <a:defRPr/>
            </a:pPr>
            <a:r>
              <a:rPr lang="en-US" sz="2000" kern="0" dirty="0">
                <a:solidFill>
                  <a:srgbClr val="FFFFFF"/>
                </a:solidFill>
              </a:rPr>
              <a:t>Power BI</a:t>
            </a:r>
          </a:p>
          <a:p>
            <a:pPr marL="228600" marR="0" lvl="0" indent="-228600" defTabSz="914400" eaLnBrk="1" fontAlgn="auto" latinLnBrk="0" hangingPunct="1">
              <a:lnSpc>
                <a:spcPct val="90000"/>
              </a:lnSpc>
              <a:spcBef>
                <a:spcPts val="1000"/>
              </a:spcBef>
              <a:spcAft>
                <a:spcPts val="0"/>
              </a:spcAft>
              <a:buClr>
                <a:schemeClr val="bg1"/>
              </a:buClr>
              <a:buSzTx/>
              <a:buFont typeface="Arial" panose="020B0604020202020204" pitchFamily="34" charset="0"/>
              <a:buChar char="•"/>
              <a:tabLst/>
              <a:defRPr/>
            </a:pPr>
            <a:r>
              <a:rPr lang="en-US" sz="2000" kern="0" dirty="0">
                <a:solidFill>
                  <a:srgbClr val="FFFFFF"/>
                </a:solidFill>
              </a:rPr>
              <a:t>PowerApps</a:t>
            </a:r>
          </a:p>
          <a:p>
            <a:pPr marL="228600" marR="0" lvl="0" indent="-228600" defTabSz="914400" eaLnBrk="1" fontAlgn="auto" latinLnBrk="0" hangingPunct="1">
              <a:lnSpc>
                <a:spcPct val="90000"/>
              </a:lnSpc>
              <a:spcBef>
                <a:spcPts val="1000"/>
              </a:spcBef>
              <a:spcAft>
                <a:spcPts val="0"/>
              </a:spcAft>
              <a:buClr>
                <a:schemeClr val="bg1"/>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rPr>
              <a:t>Microsoft Flow</a:t>
            </a:r>
          </a:p>
          <a:p>
            <a:pPr marL="228600" indent="-228600">
              <a:lnSpc>
                <a:spcPct val="90000"/>
              </a:lnSpc>
              <a:spcBef>
                <a:spcPts val="1000"/>
              </a:spcBef>
              <a:buClr>
                <a:schemeClr val="bg1"/>
              </a:buClr>
              <a:buFont typeface="Arial" panose="020B0604020202020204" pitchFamily="34" charset="0"/>
              <a:buChar char="•"/>
              <a:defRPr/>
            </a:pPr>
            <a:r>
              <a:rPr lang="en-US" sz="2000" kern="0" dirty="0">
                <a:solidFill>
                  <a:srgbClr val="FFFFFF"/>
                </a:solidFill>
              </a:rPr>
              <a:t>Data Stories Gallery</a:t>
            </a:r>
          </a:p>
          <a:p>
            <a:pPr marL="228600" lvl="0" indent="-228600">
              <a:lnSpc>
                <a:spcPct val="90000"/>
              </a:lnSpc>
              <a:spcBef>
                <a:spcPts val="1000"/>
              </a:spcBef>
              <a:buClr>
                <a:schemeClr val="bg1"/>
              </a:buClr>
              <a:buFont typeface="Arial" panose="020B0604020202020204" pitchFamily="34" charset="0"/>
              <a:buChar char="•"/>
              <a:defRPr/>
            </a:pPr>
            <a:r>
              <a:rPr lang="en-US" sz="2000" kern="0" dirty="0">
                <a:solidFill>
                  <a:srgbClr val="FFFFFF"/>
                </a:solidFill>
              </a:rPr>
              <a:t>Discuss, Connect, Feedback</a:t>
            </a:r>
            <a:endParaRPr lang="en-US" sz="2000" dirty="0"/>
          </a:p>
          <a:p>
            <a:pPr marL="228600" marR="0" lvl="0" indent="-228600" defTabSz="914400" eaLnBrk="1" fontAlgn="auto" latinLnBrk="0" hangingPunct="1">
              <a:lnSpc>
                <a:spcPct val="90000"/>
              </a:lnSpc>
              <a:spcBef>
                <a:spcPts val="1000"/>
              </a:spcBef>
              <a:spcAft>
                <a:spcPts val="0"/>
              </a:spcAft>
              <a:buClr>
                <a:schemeClr val="bg1"/>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FFFFFF"/>
              </a:solidFill>
              <a:effectLst/>
              <a:uLnTx/>
              <a:uFillTx/>
            </a:endParaRPr>
          </a:p>
        </p:txBody>
      </p:sp>
      <p:pic>
        <p:nvPicPr>
          <p:cNvPr id="14" name="Picture 13" descr="A close up of a logo&#10;&#10;Description generated with very high confidence">
            <a:hlinkClick r:id="rId3"/>
            <a:extLst>
              <a:ext uri="{FF2B5EF4-FFF2-40B4-BE49-F238E27FC236}">
                <a16:creationId xmlns:a16="http://schemas.microsoft.com/office/drawing/2014/main" id="{A6B7E215-3213-4075-AFA5-C0E9DB03AFC3}"/>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grpSp>
        <p:nvGrpSpPr>
          <p:cNvPr id="16" name="Group 15">
            <a:extLst>
              <a:ext uri="{FF2B5EF4-FFF2-40B4-BE49-F238E27FC236}">
                <a16:creationId xmlns:a16="http://schemas.microsoft.com/office/drawing/2014/main" id="{41596F42-33F4-4C3C-A5B9-BCBD14C2B150}"/>
              </a:ext>
            </a:extLst>
          </p:cNvPr>
          <p:cNvGrpSpPr/>
          <p:nvPr/>
        </p:nvGrpSpPr>
        <p:grpSpPr>
          <a:xfrm>
            <a:off x="3620533" y="-96314"/>
            <a:ext cx="10476219" cy="6976015"/>
            <a:chOff x="3620533" y="-96314"/>
            <a:chExt cx="10476219" cy="6976015"/>
          </a:xfrm>
        </p:grpSpPr>
        <p:grpSp>
          <p:nvGrpSpPr>
            <p:cNvPr id="17" name="Group 16">
              <a:extLst>
                <a:ext uri="{FF2B5EF4-FFF2-40B4-BE49-F238E27FC236}">
                  <a16:creationId xmlns:a16="http://schemas.microsoft.com/office/drawing/2014/main" id="{CC5EDC50-4316-4FBF-84DD-9070BB8E0EC8}"/>
                </a:ext>
              </a:extLst>
            </p:cNvPr>
            <p:cNvGrpSpPr/>
            <p:nvPr/>
          </p:nvGrpSpPr>
          <p:grpSpPr>
            <a:xfrm>
              <a:off x="3620533" y="-96314"/>
              <a:ext cx="10476219" cy="6976015"/>
              <a:chOff x="3798333" y="-96314"/>
              <a:chExt cx="10476219" cy="6976015"/>
            </a:xfrm>
          </p:grpSpPr>
          <p:pic>
            <p:nvPicPr>
              <p:cNvPr id="21" name="Picture 4">
                <a:extLst>
                  <a:ext uri="{FF2B5EF4-FFF2-40B4-BE49-F238E27FC236}">
                    <a16:creationId xmlns:a16="http://schemas.microsoft.com/office/drawing/2014/main" id="{CBDAB107-EADE-4CAC-9E9A-FFEE020B6BD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798333" y="-96314"/>
                <a:ext cx="10476219" cy="697601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FDA3CFE3-3533-429D-9D2D-7D25290B4F8C}"/>
                  </a:ext>
                </a:extLst>
              </p:cNvPr>
              <p:cNvPicPr>
                <a:picLocks noChangeAspect="1"/>
              </p:cNvPicPr>
              <p:nvPr/>
            </p:nvPicPr>
            <p:blipFill>
              <a:blip r:embed="rId6"/>
              <a:stretch>
                <a:fillRect/>
              </a:stretch>
            </p:blipFill>
            <p:spPr>
              <a:xfrm>
                <a:off x="5176706" y="902333"/>
                <a:ext cx="7800399" cy="4864608"/>
              </a:xfrm>
              <a:prstGeom prst="rect">
                <a:avLst/>
              </a:prstGeom>
            </p:spPr>
          </p:pic>
        </p:grpSp>
        <p:pic>
          <p:nvPicPr>
            <p:cNvPr id="18" name="Picture 17">
              <a:extLst>
                <a:ext uri="{FF2B5EF4-FFF2-40B4-BE49-F238E27FC236}">
                  <a16:creationId xmlns:a16="http://schemas.microsoft.com/office/drawing/2014/main" id="{58FA3B84-830C-407E-BBF2-822E129FBE72}"/>
                </a:ext>
              </a:extLst>
            </p:cNvPr>
            <p:cNvPicPr>
              <a:picLocks noChangeAspect="1"/>
            </p:cNvPicPr>
            <p:nvPr/>
          </p:nvPicPr>
          <p:blipFill rotWithShape="1">
            <a:blip r:embed="rId7"/>
            <a:srcRect l="7222" r="6327"/>
            <a:stretch/>
          </p:blipFill>
          <p:spPr>
            <a:xfrm>
              <a:off x="4998906" y="902331"/>
              <a:ext cx="7800399" cy="4864608"/>
            </a:xfrm>
            <a:prstGeom prst="rect">
              <a:avLst/>
            </a:prstGeom>
          </p:spPr>
        </p:pic>
      </p:grpSp>
      <p:pic>
        <p:nvPicPr>
          <p:cNvPr id="5" name="Picture 4">
            <a:extLst>
              <a:ext uri="{FF2B5EF4-FFF2-40B4-BE49-F238E27FC236}">
                <a16:creationId xmlns:a16="http://schemas.microsoft.com/office/drawing/2014/main" id="{2528C792-95FA-4BE9-AF85-55C59032E0A6}"/>
              </a:ext>
            </a:extLst>
          </p:cNvPr>
          <p:cNvPicPr>
            <a:picLocks noChangeAspect="1"/>
          </p:cNvPicPr>
          <p:nvPr/>
        </p:nvPicPr>
        <p:blipFill>
          <a:blip r:embed="rId8"/>
          <a:stretch>
            <a:fillRect/>
          </a:stretch>
        </p:blipFill>
        <p:spPr>
          <a:xfrm>
            <a:off x="4998906" y="902331"/>
            <a:ext cx="7800399" cy="4856166"/>
          </a:xfrm>
          <a:prstGeom prst="rect">
            <a:avLst/>
          </a:prstGeom>
        </p:spPr>
      </p:pic>
    </p:spTree>
    <p:extLst>
      <p:ext uri="{BB962C8B-B14F-4D97-AF65-F5344CB8AC3E}">
        <p14:creationId xmlns:p14="http://schemas.microsoft.com/office/powerpoint/2010/main" val="399623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50"/>
                                        <p:tgtEl>
                                          <p:spTgt spid="15"/>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5"/>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0" name="Picture 29" descr="A close up of a logo&#10;&#10;Description generated with very high confidence">
            <a:hlinkClick r:id="rId3"/>
            <a:extLst>
              <a:ext uri="{FF2B5EF4-FFF2-40B4-BE49-F238E27FC236}">
                <a16:creationId xmlns:a16="http://schemas.microsoft.com/office/drawing/2014/main" id="{9584D667-E8DA-46ED-B3C9-F5E3347B1D1A}"/>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24" name="Title 1">
            <a:extLst>
              <a:ext uri="{FF2B5EF4-FFF2-40B4-BE49-F238E27FC236}">
                <a16:creationId xmlns:a16="http://schemas.microsoft.com/office/drawing/2014/main" id="{7BC31EEC-971E-48A9-B0FF-7D383EC9A1BF}"/>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tx1">
                    <a:lumMod val="75000"/>
                    <a:lumOff val="25000"/>
                  </a:schemeClr>
                </a:solidFill>
                <a:latin typeface="Segoe UI Light" panose="020B0502040204020203" pitchFamily="34" charset="0"/>
                <a:cs typeface="Segoe UI Light" panose="020B0502040204020203" pitchFamily="34" charset="0"/>
              </a:rPr>
              <a:t>Sponsor</a:t>
            </a:r>
            <a:endParaRPr lang="en-US" dirty="0"/>
          </a:p>
        </p:txBody>
      </p:sp>
      <p:pic>
        <p:nvPicPr>
          <p:cNvPr id="6148" name="Picture 4" descr="https://upload.wikimedia.org/wikipedia/en/thumb/9/95/Atlantic_Broadband_logo.svg/640px-Atlantic_Broadband_logo.svg.png">
            <a:hlinkClick r:id="rId5"/>
            <a:extLst>
              <a:ext uri="{FF2B5EF4-FFF2-40B4-BE49-F238E27FC236}">
                <a16:creationId xmlns:a16="http://schemas.microsoft.com/office/drawing/2014/main" id="{BC41D408-D42A-45B9-A6A0-52153E9775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0" y="2086513"/>
            <a:ext cx="6096000" cy="2238375"/>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a:extLst>
              <a:ext uri="{FF2B5EF4-FFF2-40B4-BE49-F238E27FC236}">
                <a16:creationId xmlns:a16="http://schemas.microsoft.com/office/drawing/2014/main" id="{E7A23C62-4CFD-4C7C-9328-13AC46C6B4E5}"/>
              </a:ext>
            </a:extLst>
          </p:cNvPr>
          <p:cNvGrpSpPr/>
          <p:nvPr/>
        </p:nvGrpSpPr>
        <p:grpSpPr>
          <a:xfrm>
            <a:off x="2668588" y="4953868"/>
            <a:ext cx="6854825" cy="474622"/>
            <a:chOff x="2709600" y="5052799"/>
            <a:chExt cx="6854825" cy="474622"/>
          </a:xfrm>
        </p:grpSpPr>
        <p:sp>
          <p:nvSpPr>
            <p:cNvPr id="59" name="Shape 17">
              <a:extLst>
                <a:ext uri="{FF2B5EF4-FFF2-40B4-BE49-F238E27FC236}">
                  <a16:creationId xmlns:a16="http://schemas.microsoft.com/office/drawing/2014/main" id="{7799E0DF-AAEF-4BF9-9338-41AFE79BB63D}"/>
                </a:ext>
              </a:extLst>
            </p:cNvPr>
            <p:cNvSpPr/>
            <p:nvPr/>
          </p:nvSpPr>
          <p:spPr>
            <a:xfrm>
              <a:off x="2709600" y="5052799"/>
              <a:ext cx="6854825" cy="0"/>
            </a:xfrm>
            <a:custGeom>
              <a:avLst/>
              <a:gdLst/>
              <a:ahLst/>
              <a:cxnLst/>
              <a:rect l="0" t="0" r="0" b="0"/>
              <a:pathLst>
                <a:path w="6854825">
                  <a:moveTo>
                    <a:pt x="0" y="0"/>
                  </a:moveTo>
                  <a:lnTo>
                    <a:pt x="6854825" y="0"/>
                  </a:lnTo>
                </a:path>
              </a:pathLst>
            </a:custGeom>
            <a:ln w="12700" cap="flat">
              <a:solidFill>
                <a:schemeClr val="tx1"/>
              </a:solidFill>
              <a:miter lim="100000"/>
            </a:ln>
          </p:spPr>
          <p:style>
            <a:lnRef idx="1">
              <a:srgbClr val="F39850"/>
            </a:lnRef>
            <a:fillRef idx="0">
              <a:srgbClr val="000000">
                <a:alpha val="0"/>
              </a:srgbClr>
            </a:fillRef>
            <a:effectRef idx="0">
              <a:scrgbClr r="0" g="0" b="0"/>
            </a:effectRef>
            <a:fontRef idx="none"/>
          </p:style>
          <p:txBody>
            <a:bodyPr/>
            <a:lstStyle/>
            <a:p>
              <a:endParaRPr lang="en-US"/>
            </a:p>
          </p:txBody>
        </p:sp>
        <p:sp>
          <p:nvSpPr>
            <p:cNvPr id="60" name="Rectangle 8">
              <a:extLst>
                <a:ext uri="{FF2B5EF4-FFF2-40B4-BE49-F238E27FC236}">
                  <a16:creationId xmlns:a16="http://schemas.microsoft.com/office/drawing/2014/main" id="{44CC823D-4F90-4FB6-8100-B707A4D4C0B6}"/>
                </a:ext>
              </a:extLst>
            </p:cNvPr>
            <p:cNvSpPr>
              <a:spLocks noChangeArrowheads="1"/>
            </p:cNvSpPr>
            <p:nvPr/>
          </p:nvSpPr>
          <p:spPr bwMode="auto">
            <a:xfrm>
              <a:off x="2855563" y="5188867"/>
              <a:ext cx="648087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spcBef>
                  <a:spcPct val="0"/>
                </a:spcBef>
                <a:spcAft>
                  <a:spcPct val="0"/>
                </a:spcAft>
              </a:pPr>
              <a:r>
                <a:rPr lang="en-US" altLang="en-US" sz="800" dirty="0">
                  <a:solidFill>
                    <a:srgbClr val="666767"/>
                  </a:solidFill>
                  <a:latin typeface="Arial" panose="020B0604020202020204" pitchFamily="34" charset="0"/>
                  <a:ea typeface="Franklin Gothic Book" panose="020B0503020102020204" pitchFamily="34" charset="0"/>
                  <a:cs typeface="Franklin Gothic Book" panose="020B0503020102020204" pitchFamily="34" charset="0"/>
                </a:rPr>
                <a:t>1681 Kennedy Causeway </a:t>
              </a:r>
              <a:r>
                <a:rPr lang="en-US" altLang="en-US" sz="800" dirty="0">
                  <a:solidFill>
                    <a:srgbClr val="666767"/>
                  </a:solidFill>
                  <a:latin typeface="Arial" panose="020B0604020202020204" pitchFamily="34" charset="0"/>
                </a:rPr>
                <a:t>//  Ph. 305.224.3226  //  atlanticbb.com</a:t>
              </a:r>
              <a:endParaRPr kumimoji="0" lang="en-US" altLang="en-US" sz="800" b="0" i="0" u="none" strike="noStrike" cap="none" normalizeH="0" baseline="0" dirty="0">
                <a:ln>
                  <a:noFill/>
                </a:ln>
                <a:solidFill>
                  <a:srgbClr val="666767"/>
                </a:solidFill>
                <a:effectLst/>
                <a:latin typeface="Arial" panose="020B0604020202020204" pitchFamily="34" charset="0"/>
                <a:ea typeface="Franklin Gothic Book" panose="020B0503020102020204" pitchFamily="34" charset="0"/>
                <a:cs typeface="Franklin Gothic Book" panose="020B05030201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2259328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9D4012-58D8-4DA2-8ACD-F6FF0B8081D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7943"/>
          <a:stretch/>
        </p:blipFill>
        <p:spPr>
          <a:xfrm>
            <a:off x="-1076" y="-5192"/>
            <a:ext cx="6320308" cy="6858000"/>
          </a:xfrm>
          <a:prstGeom prst="rect">
            <a:avLst/>
          </a:prstGeom>
        </p:spPr>
      </p:pic>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pic>
        <p:nvPicPr>
          <p:cNvPr id="23" name="Picture 22" descr="A close up of a logo&#10;&#10;Description generated with very high confidence">
            <a:extLst>
              <a:ext uri="{FF2B5EF4-FFF2-40B4-BE49-F238E27FC236}">
                <a16:creationId xmlns:a16="http://schemas.microsoft.com/office/drawing/2014/main" id="{84B06013-F5F7-4472-BB85-78CABB153135}"/>
              </a:ext>
            </a:extLst>
          </p:cNvPr>
          <p:cNvPicPr>
            <a:picLocks noChangeAspect="1"/>
          </p:cNvPicPr>
          <p:nvPr/>
        </p:nvPicPr>
        <p:blipFill rotWithShape="1">
          <a:blip r:embed="rId5">
            <a:extLst>
              <a:ext uri="{28A0092B-C50C-407E-A947-70E740481C1C}">
                <a14:useLocalDpi xmlns:a14="http://schemas.microsoft.com/office/drawing/2010/main" val="0"/>
              </a:ext>
            </a:extLst>
          </a:blip>
          <a:srcRect t="33816"/>
          <a:stretch/>
        </p:blipFill>
        <p:spPr>
          <a:xfrm>
            <a:off x="4078768" y="3638"/>
            <a:ext cx="2257591" cy="6854362"/>
          </a:xfrm>
          <a:prstGeom prst="rect">
            <a:avLst/>
          </a:prstGeom>
        </p:spPr>
      </p:pic>
      <p:sp>
        <p:nvSpPr>
          <p:cNvPr id="36" name="Rounded Rectangle 12">
            <a:extLst>
              <a:ext uri="{FF2B5EF4-FFF2-40B4-BE49-F238E27FC236}">
                <a16:creationId xmlns:a16="http://schemas.microsoft.com/office/drawing/2014/main" id="{AD5F885F-7E86-4ECD-8E69-EFB13D0ECEF8}"/>
              </a:ext>
            </a:extLst>
          </p:cNvPr>
          <p:cNvSpPr/>
          <p:nvPr/>
        </p:nvSpPr>
        <p:spPr>
          <a:xfrm>
            <a:off x="5779102"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7064052"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793872" y="4025997"/>
            <a:ext cx="5827644" cy="338554"/>
          </a:xfrm>
          <a:prstGeom prst="rect">
            <a:avLst/>
          </a:prstGeom>
        </p:spPr>
        <p:txBody>
          <a:bodyPr wrap="square">
            <a:spAutoFit/>
          </a:bodyPr>
          <a:lstStyle/>
          <a:p>
            <a:pPr algn="ctr" defTabSz="1219170"/>
            <a:r>
              <a:rPr lang="en-US" sz="1600" kern="0" spc="27" dirty="0">
                <a:solidFill>
                  <a:srgbClr val="262626"/>
                </a:solidFill>
                <a:latin typeface="Segoe UI"/>
              </a:rPr>
              <a:t>Submit your feedback by the end of this presentation.</a:t>
            </a:r>
          </a:p>
        </p:txBody>
      </p:sp>
      <p:sp>
        <p:nvSpPr>
          <p:cNvPr id="95" name="Rectangle 94">
            <a:hlinkClick r:id="rId6"/>
            <a:extLst>
              <a:ext uri="{FF2B5EF4-FFF2-40B4-BE49-F238E27FC236}">
                <a16:creationId xmlns:a16="http://schemas.microsoft.com/office/drawing/2014/main" id="{DB770E5D-D707-4420-B636-54598694651C}"/>
              </a:ext>
            </a:extLst>
          </p:cNvPr>
          <p:cNvSpPr/>
          <p:nvPr/>
        </p:nvSpPr>
        <p:spPr>
          <a:xfrm>
            <a:off x="5928070" y="2839998"/>
            <a:ext cx="5559248" cy="101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6000" dirty="0">
                <a:solidFill>
                  <a:srgbClr val="262626"/>
                </a:solidFill>
                <a:latin typeface="Segoe UI Light" panose="020B0502040204020203" pitchFamily="34" charset="0"/>
                <a:cs typeface="Segoe UI Light" panose="020B0502040204020203" pitchFamily="34" charset="0"/>
              </a:rPr>
              <a:t>bit.ly/2GPsPMr</a:t>
            </a:r>
            <a:endParaRPr kumimoji="0" lang="en-US" sz="60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endParaRP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0" name="Picture 29" descr="A close up of a logo&#10;&#10;Description generated with very high confidence">
            <a:hlinkClick r:id="rId7"/>
            <a:extLst>
              <a:ext uri="{FF2B5EF4-FFF2-40B4-BE49-F238E27FC236}">
                <a16:creationId xmlns:a16="http://schemas.microsoft.com/office/drawing/2014/main" id="{9584D667-E8DA-46ED-B3C9-F5E3347B1D1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40109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auto">
          <a:xfrm>
            <a:off x="1058982" y="-1521768"/>
            <a:ext cx="10074037" cy="10074037"/>
          </a:xfrm>
          <a:prstGeom prst="ellipse">
            <a:avLst/>
          </a:prstGeom>
          <a:solidFill>
            <a:srgbClr val="FFFFFF"/>
          </a:solidFill>
          <a:ln w="9525" cap="flat">
            <a:solidFill>
              <a:srgbClr val="353535"/>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pic>
        <p:nvPicPr>
          <p:cNvPr id="3" name="Picture 2"/>
          <p:cNvPicPr>
            <a:picLocks noChangeAspect="1"/>
          </p:cNvPicPr>
          <p:nvPr/>
        </p:nvPicPr>
        <p:blipFill>
          <a:blip r:embed="rId3"/>
          <a:stretch>
            <a:fillRect/>
          </a:stretch>
        </p:blipFill>
        <p:spPr>
          <a:xfrm>
            <a:off x="2805299" y="1454202"/>
            <a:ext cx="6581403" cy="3223151"/>
          </a:xfrm>
          <a:prstGeom prst="rect">
            <a:avLst/>
          </a:prstGeom>
        </p:spPr>
      </p:pic>
      <p:sp>
        <p:nvSpPr>
          <p:cNvPr id="56" name="TextBox 55"/>
          <p:cNvSpPr txBox="1"/>
          <p:nvPr/>
        </p:nvSpPr>
        <p:spPr>
          <a:xfrm>
            <a:off x="2373219" y="6144859"/>
            <a:ext cx="7445564" cy="433903"/>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980" b="0" i="0" u="none" strike="noStrike" kern="1200" cap="none" spc="0" normalizeH="0" baseline="0" noProof="0" dirty="0">
                <a:ln>
                  <a:noFill/>
                </a:ln>
                <a:gradFill>
                  <a:gsLst>
                    <a:gs pos="2917">
                      <a:prstClr val="white">
                        <a:lumMod val="65000"/>
                      </a:prstClr>
                    </a:gs>
                    <a:gs pos="100000">
                      <a:prstClr val="white">
                        <a:lumMod val="65000"/>
                      </a:prstClr>
                    </a:gs>
                  </a:gsLst>
                  <a:lin ang="5400000" scaled="0"/>
                </a:gradFill>
                <a:effectLst/>
                <a:uLnTx/>
                <a:uFillTx/>
                <a:latin typeface="Segoe UI"/>
                <a:ea typeface="+mn-ea"/>
                <a:cs typeface="+mn-cs"/>
              </a:rPr>
              <a:t>Shaded areas show countries with Power BI usage. The darker the color the greater the number of users</a:t>
            </a:r>
          </a:p>
        </p:txBody>
      </p:sp>
      <p:sp>
        <p:nvSpPr>
          <p:cNvPr id="58" name="TextBox 57"/>
          <p:cNvSpPr txBox="1"/>
          <p:nvPr/>
        </p:nvSpPr>
        <p:spPr>
          <a:xfrm>
            <a:off x="2413793" y="4836486"/>
            <a:ext cx="1618909" cy="950124"/>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18,000</a:t>
            </a:r>
            <a:b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Cities globally access the service daily</a:t>
            </a:r>
            <a:endPar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8080" y="174401"/>
            <a:ext cx="11655840" cy="899537"/>
          </a:xfrm>
        </p:spPr>
        <p:txBody>
          <a:bodyPr>
            <a:noAutofit/>
          </a:bodyPr>
          <a:lstStyle/>
          <a:p>
            <a:pPr algn="ctr" defTabSz="931757" fontAlgn="base">
              <a:lnSpc>
                <a:spcPct val="95000"/>
              </a:lnSpc>
              <a:spcAft>
                <a:spcPct val="0"/>
              </a:spcAft>
              <a:defRPr/>
            </a:pPr>
            <a:r>
              <a:rPr lang="en-US" dirty="0"/>
              <a:t>Global Scale and </a:t>
            </a:r>
            <a:br>
              <a:rPr lang="en-US" dirty="0"/>
            </a:br>
            <a:r>
              <a:rPr lang="en-US" dirty="0"/>
              <a:t>Enterprise Readiness</a:t>
            </a:r>
          </a:p>
        </p:txBody>
      </p:sp>
      <p:sp>
        <p:nvSpPr>
          <p:cNvPr id="12" name="TextBox 11"/>
          <p:cNvSpPr txBox="1"/>
          <p:nvPr/>
        </p:nvSpPr>
        <p:spPr>
          <a:xfrm flipH="1">
            <a:off x="8582595" y="4836486"/>
            <a:ext cx="1921019" cy="1004749"/>
          </a:xfrm>
          <a:prstGeom prst="rect">
            <a:avLst/>
          </a:prstGeom>
          <a:no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National Clouds </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US Government</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China</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Germany</a:t>
            </a:r>
          </a:p>
        </p:txBody>
      </p:sp>
      <p:pic>
        <p:nvPicPr>
          <p:cNvPr id="8" name="Picture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417209" y="264247"/>
            <a:ext cx="956010" cy="95601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504" y="1698262"/>
            <a:ext cx="1433409" cy="80991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530" y="4208563"/>
            <a:ext cx="1113159" cy="1054956"/>
          </a:xfrm>
          <a:prstGeom prst="rect">
            <a:avLst/>
          </a:prstGeom>
          <a:solidFill>
            <a:schemeClr val="bg1"/>
          </a:solidFill>
        </p:spPr>
      </p:pic>
      <p:pic>
        <p:nvPicPr>
          <p:cNvPr id="14" name="Picture 1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41043" y="2982084"/>
            <a:ext cx="1442044" cy="752567"/>
          </a:xfrm>
          <a:prstGeom prst="rect">
            <a:avLst/>
          </a:prstGeom>
        </p:spPr>
      </p:pic>
      <p:pic>
        <p:nvPicPr>
          <p:cNvPr id="5" name="Picture 4"/>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0260661" y="1563311"/>
            <a:ext cx="1214060" cy="929221"/>
          </a:xfrm>
          <a:prstGeom prst="rect">
            <a:avLst/>
          </a:prstGeom>
          <a:solidFill>
            <a:schemeClr val="bg1"/>
          </a:solidFill>
        </p:spPr>
      </p:pic>
      <p:pic>
        <p:nvPicPr>
          <p:cNvPr id="7" name="Picture 6"/>
          <p:cNvPicPr>
            <a:picLocks noChangeAspect="1"/>
          </p:cNvPicPr>
          <p:nvPr/>
        </p:nvPicPr>
        <p:blipFill rotWithShape="1">
          <a:blip r:embed="rId9">
            <a:extLst>
              <a:ext uri="{28A0092B-C50C-407E-A947-70E740481C1C}">
                <a14:useLocalDpi xmlns:a14="http://schemas.microsoft.com/office/drawing/2010/main" val="0"/>
              </a:ext>
            </a:extLst>
          </a:blip>
          <a:srcRect t="-8530" b="-9552"/>
          <a:stretch/>
        </p:blipFill>
        <p:spPr>
          <a:xfrm>
            <a:off x="9402473" y="347149"/>
            <a:ext cx="1854466" cy="782842"/>
          </a:xfrm>
          <a:prstGeom prst="rect">
            <a:avLst/>
          </a:prstGeom>
          <a:solidFill>
            <a:schemeClr val="bg1"/>
          </a:solidFill>
        </p:spPr>
      </p:pic>
      <p:pic>
        <p:nvPicPr>
          <p:cNvPr id="1026" name="Picture 2" descr="FedRA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7537" y="2864634"/>
            <a:ext cx="1070963" cy="10709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4124814" y="4836486"/>
            <a:ext cx="1172461" cy="950124"/>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190</a:t>
            </a:r>
            <a:br>
              <a:rPr kumimoji="0" lang="en-US" sz="2000" b="0" i="0" u="none" strike="noStrike" kern="1200" cap="none" spc="-150" normalizeH="0" baseline="0" noProof="0" dirty="0">
                <a:ln>
                  <a:noFill/>
                </a:ln>
                <a:gradFill>
                  <a:gsLst>
                    <a:gs pos="2917">
                      <a:srgbClr val="505050"/>
                    </a:gs>
                    <a:gs pos="30000">
                      <a:srgbClr val="505050"/>
                    </a:gs>
                  </a:gsLst>
                  <a:lin ang="5400000" scaled="0"/>
                </a:gradFill>
                <a:effectLst/>
                <a:uLnTx/>
                <a:uFillTx/>
                <a:latin typeface="DIN" pitchFamily="50" charset="0"/>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Countries </a:t>
            </a:r>
            <a:b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&amp; territories</a:t>
            </a:r>
          </a:p>
        </p:txBody>
      </p:sp>
      <p:sp>
        <p:nvSpPr>
          <p:cNvPr id="31" name="TextBox 30"/>
          <p:cNvSpPr txBox="1"/>
          <p:nvPr/>
        </p:nvSpPr>
        <p:spPr>
          <a:xfrm>
            <a:off x="5389385" y="4836487"/>
            <a:ext cx="1121940" cy="787192"/>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43</a:t>
            </a:r>
            <a: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 </a:t>
            </a:r>
            <a:b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Languages</a:t>
            </a:r>
          </a:p>
        </p:txBody>
      </p:sp>
      <p:sp>
        <p:nvSpPr>
          <p:cNvPr id="11" name="TextBox 10"/>
          <p:cNvSpPr txBox="1"/>
          <p:nvPr/>
        </p:nvSpPr>
        <p:spPr>
          <a:xfrm>
            <a:off x="6603436" y="4836486"/>
            <a:ext cx="1887047" cy="600435"/>
          </a:xfrm>
          <a:prstGeom prst="rect">
            <a:avLst/>
          </a:prstGeom>
          <a:noFill/>
        </p:spPr>
        <p:txBody>
          <a:bodyPr wrap="non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Global coverage</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19 datacenters worldwide</a:t>
            </a:r>
          </a:p>
        </p:txBody>
      </p:sp>
      <p:pic>
        <p:nvPicPr>
          <p:cNvPr id="1028" name="Picture 4" descr="Image result for australia irap">
            <a:extLst>
              <a:ext uri="{FF2B5EF4-FFF2-40B4-BE49-F238E27FC236}">
                <a16:creationId xmlns:a16="http://schemas.microsoft.com/office/drawing/2014/main" id="{BBB83612-6453-4E5B-B3F8-206B7EC213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55886" y="4307698"/>
            <a:ext cx="1171245" cy="7535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s-microsoft.com/en-us/CMSImages/China-GB.png?version=21589c08-74a3-ec7d-13e4-929950a648f3">
            <a:extLst>
              <a:ext uri="{FF2B5EF4-FFF2-40B4-BE49-F238E27FC236}">
                <a16:creationId xmlns:a16="http://schemas.microsoft.com/office/drawing/2014/main" id="{E8D976DA-B201-4EB5-89A5-51DAEEABFC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32820" y="5433328"/>
            <a:ext cx="1165279" cy="11043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
            <a:extLst>
              <a:ext uri="{FF2B5EF4-FFF2-40B4-BE49-F238E27FC236}">
                <a16:creationId xmlns:a16="http://schemas.microsoft.com/office/drawing/2014/main" id="{24E1504F-5FA3-426D-8FA1-95E1E144186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7879" y="5737431"/>
            <a:ext cx="1848876" cy="747021"/>
          </a:xfrm>
          <a:prstGeom prst="rect">
            <a:avLst/>
          </a:prstGeom>
          <a:noFill/>
          <a:extLst>
            <a:ext uri="{909E8E84-426E-40DD-AFC4-6F175D3DCCD1}">
              <a14:hiddenFill xmlns:a14="http://schemas.microsoft.com/office/drawing/2010/main">
                <a:solidFill>
                  <a:srgbClr val="FFFFFF"/>
                </a:solidFill>
              </a14:hiddenFill>
            </a:ext>
          </a:extLst>
        </p:spPr>
      </p:pic>
      <p:sp>
        <p:nvSpPr>
          <p:cNvPr id="28" name="Parallelogram 1">
            <a:extLst>
              <a:ext uri="{FF2B5EF4-FFF2-40B4-BE49-F238E27FC236}">
                <a16:creationId xmlns:a16="http://schemas.microsoft.com/office/drawing/2014/main" id="{EB6C1B61-A0AA-40F1-8840-A62A7E42A769}"/>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32" name="Picture 31" descr="A close up of a logo&#10;&#10;Description generated with very high confidence">
            <a:hlinkClick r:id="rId14"/>
            <a:extLst>
              <a:ext uri="{FF2B5EF4-FFF2-40B4-BE49-F238E27FC236}">
                <a16:creationId xmlns:a16="http://schemas.microsoft.com/office/drawing/2014/main" id="{4DD6E1DC-EBD9-4DEB-A9BC-A3242FADBF6F}"/>
              </a:ext>
            </a:extLst>
          </p:cNvPr>
          <p:cNvPicPr>
            <a:picLocks noChangeAspect="1"/>
          </p:cNvPicPr>
          <p:nvPr/>
        </p:nvPicPr>
        <p:blipFill rotWithShape="1">
          <a:blip r:embed="rId1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5576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2.22222E-6 L 0 0.08704 " pathEditMode="relative" rAng="0" ptsTypes="AA">
                                      <p:cBhvr>
                                        <p:cTn id="9" dur="750" spd="-100000" fill="hold"/>
                                        <p:tgtEl>
                                          <p:spTgt spid="2"/>
                                        </p:tgtEl>
                                        <p:attrNameLst>
                                          <p:attrName>ppt_x</p:attrName>
                                          <p:attrName>ppt_y</p:attrName>
                                        </p:attrNameLst>
                                      </p:cBhvr>
                                      <p:rCtr x="0" y="4352"/>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75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750"/>
                                        <p:tgtEl>
                                          <p:spTgt spid="56"/>
                                        </p:tgtEl>
                                      </p:cBhvr>
                                    </p:animEffect>
                                  </p:childTnLst>
                                </p:cTn>
                              </p:par>
                              <p:par>
                                <p:cTn id="19" presetID="10" presetClass="entr" presetSubtype="0" fill="hold" nodeType="withEffect">
                                  <p:stCondLst>
                                    <p:cond delay="35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63" presetClass="path" presetSubtype="0" decel="100000" fill="hold" nodeType="withEffect">
                                  <p:stCondLst>
                                    <p:cond delay="350"/>
                                  </p:stCondLst>
                                  <p:childTnLst>
                                    <p:animMotion origin="layout" path="M -1.34286E-6 -6.08261E-7 L 0.01506 -6.08261E-7 " pathEditMode="relative" rAng="0" ptsTypes="AA">
                                      <p:cBhvr>
                                        <p:cTn id="23" dur="750" spd="-100000" fill="hold"/>
                                        <p:tgtEl>
                                          <p:spTgt spid="8"/>
                                        </p:tgtEl>
                                        <p:attrNameLst>
                                          <p:attrName>ppt_x</p:attrName>
                                          <p:attrName>ppt_y</p:attrName>
                                        </p:attrNameLst>
                                      </p:cBhvr>
                                      <p:rCtr x="753" y="0"/>
                                    </p:animMotion>
                                  </p:childTnLst>
                                </p:cTn>
                              </p:par>
                              <p:par>
                                <p:cTn id="24" presetID="10" presetClass="entr" presetSubtype="0" fill="hold" nodeType="withEffect">
                                  <p:stCondLst>
                                    <p:cond delay="45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63" presetClass="path" presetSubtype="0" decel="100000" fill="hold" nodeType="withEffect">
                                  <p:stCondLst>
                                    <p:cond delay="450"/>
                                  </p:stCondLst>
                                  <p:childTnLst>
                                    <p:animMotion origin="layout" path="M -1.37605E-6 -4.07626E-6 L 0.01506 -4.07626E-6 " pathEditMode="relative" rAng="0" ptsTypes="AA">
                                      <p:cBhvr>
                                        <p:cTn id="28" dur="750" spd="-100000" fill="hold"/>
                                        <p:tgtEl>
                                          <p:spTgt spid="9"/>
                                        </p:tgtEl>
                                        <p:attrNameLst>
                                          <p:attrName>ppt_x</p:attrName>
                                          <p:attrName>ppt_y</p:attrName>
                                        </p:attrNameLst>
                                      </p:cBhvr>
                                      <p:rCtr x="753" y="0"/>
                                    </p:animMotion>
                                  </p:childTnLst>
                                </p:cTn>
                              </p:par>
                              <p:par>
                                <p:cTn id="29" presetID="10" presetClass="entr" presetSubtype="0" fill="hold" nodeType="withEffect">
                                  <p:stCondLst>
                                    <p:cond delay="75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63" presetClass="path" presetSubtype="0" decel="100000" fill="hold" nodeType="withEffect">
                                  <p:stCondLst>
                                    <p:cond delay="750"/>
                                  </p:stCondLst>
                                  <p:childTnLst>
                                    <p:animMotion origin="layout" path="M -1.88154E-6 -2.81434E-7 L 0.01506 -2.81434E-7 " pathEditMode="relative" rAng="0" ptsTypes="AA">
                                      <p:cBhvr>
                                        <p:cTn id="33" dur="750" spd="-100000" fill="hold"/>
                                        <p:tgtEl>
                                          <p:spTgt spid="10"/>
                                        </p:tgtEl>
                                        <p:attrNameLst>
                                          <p:attrName>ppt_x</p:attrName>
                                          <p:attrName>ppt_y</p:attrName>
                                        </p:attrNameLst>
                                      </p:cBhvr>
                                      <p:rCtr x="753" y="0"/>
                                    </p:animMotion>
                                  </p:childTnLst>
                                </p:cTn>
                              </p:par>
                              <p:par>
                                <p:cTn id="34" presetID="10" presetClass="entr" presetSubtype="0" fill="hold" nodeType="withEffect">
                                  <p:stCondLst>
                                    <p:cond delay="7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63" presetClass="path" presetSubtype="0" decel="100000" fill="hold" nodeType="withEffect">
                                  <p:stCondLst>
                                    <p:cond delay="750"/>
                                  </p:stCondLst>
                                  <p:childTnLst>
                                    <p:animMotion origin="layout" path="M -1.88154E-6 -2.81434E-7 L 0.01506 -2.81434E-7 " pathEditMode="relative" rAng="0" ptsTypes="AA">
                                      <p:cBhvr>
                                        <p:cTn id="38" dur="750" spd="-100000" fill="hold"/>
                                        <p:tgtEl>
                                          <p:spTgt spid="4"/>
                                        </p:tgtEl>
                                        <p:attrNameLst>
                                          <p:attrName>ppt_x</p:attrName>
                                          <p:attrName>ppt_y</p:attrName>
                                        </p:attrNameLst>
                                      </p:cBhvr>
                                      <p:rCtr x="753" y="0"/>
                                    </p:animMotion>
                                  </p:childTnLst>
                                </p:cTn>
                              </p:par>
                              <p:par>
                                <p:cTn id="39" presetID="10" presetClass="entr" presetSubtype="0" fill="hold" nodeType="withEffect">
                                  <p:stCondLst>
                                    <p:cond delay="65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63" presetClass="path" presetSubtype="0" decel="100000" fill="hold" nodeType="withEffect">
                                  <p:stCondLst>
                                    <p:cond delay="650"/>
                                  </p:stCondLst>
                                  <p:childTnLst>
                                    <p:animMotion origin="layout" path="M 2.22109E-6 6.71811E-7 L 0.01506 6.71811E-7 " pathEditMode="relative" rAng="0" ptsTypes="AA">
                                      <p:cBhvr>
                                        <p:cTn id="43" dur="750" spd="-100000" fill="hold"/>
                                        <p:tgtEl>
                                          <p:spTgt spid="14"/>
                                        </p:tgtEl>
                                        <p:attrNameLst>
                                          <p:attrName>ppt_x</p:attrName>
                                          <p:attrName>ppt_y</p:attrName>
                                        </p:attrNameLst>
                                      </p:cBhvr>
                                      <p:rCtr x="753" y="0"/>
                                    </p:animMotion>
                                  </p:childTnLst>
                                </p:cTn>
                              </p:par>
                              <p:par>
                                <p:cTn id="44" presetID="10" presetClass="entr" presetSubtype="0" fill="hold" nodeType="withEffect">
                                  <p:stCondLst>
                                    <p:cond delay="40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35" presetClass="path" presetSubtype="0" decel="100000" fill="hold" nodeType="withEffect">
                                  <p:stCondLst>
                                    <p:cond delay="400"/>
                                  </p:stCondLst>
                                  <p:childTnLst>
                                    <p:animMotion origin="layout" path="M 6.89303E-8 9.07853E-8 L -0.01506 9.07853E-8 " pathEditMode="relative" rAng="0" ptsTypes="AA">
                                      <p:cBhvr>
                                        <p:cTn id="48" dur="750" spd="-100000" fill="hold"/>
                                        <p:tgtEl>
                                          <p:spTgt spid="7"/>
                                        </p:tgtEl>
                                        <p:attrNameLst>
                                          <p:attrName>ppt_x</p:attrName>
                                          <p:attrName>ppt_y</p:attrName>
                                        </p:attrNameLst>
                                      </p:cBhvr>
                                      <p:rCtr x="-753" y="0"/>
                                    </p:animMotion>
                                  </p:childTnLst>
                                </p:cTn>
                              </p:par>
                              <p:par>
                                <p:cTn id="49" presetID="10" presetClass="entr" presetSubtype="0" fill="hold" nodeType="withEffect">
                                  <p:stCondLst>
                                    <p:cond delay="50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par>
                                <p:cTn id="52" presetID="35" presetClass="path" presetSubtype="0" decel="100000" fill="hold" nodeType="withEffect">
                                  <p:stCondLst>
                                    <p:cond delay="500"/>
                                  </p:stCondLst>
                                  <p:childTnLst>
                                    <p:animMotion origin="layout" path="M -5.48889E-7 -1.82478E-6 L -0.01506 -1.82478E-6 " pathEditMode="relative" rAng="0" ptsTypes="AA">
                                      <p:cBhvr>
                                        <p:cTn id="53" dur="750" spd="-100000" fill="hold"/>
                                        <p:tgtEl>
                                          <p:spTgt spid="5"/>
                                        </p:tgtEl>
                                        <p:attrNameLst>
                                          <p:attrName>ppt_x</p:attrName>
                                          <p:attrName>ppt_y</p:attrName>
                                        </p:attrNameLst>
                                      </p:cBhvr>
                                      <p:rCtr x="-753" y="0"/>
                                    </p:animMotion>
                                  </p:childTnLst>
                                </p:cTn>
                              </p:par>
                              <p:par>
                                <p:cTn id="54" presetID="10" presetClass="entr" presetSubtype="0" fill="hold" nodeType="withEffect">
                                  <p:stCondLst>
                                    <p:cond delay="600"/>
                                  </p:stCondLst>
                                  <p:childTnLst>
                                    <p:set>
                                      <p:cBhvr>
                                        <p:cTn id="55" dur="1" fill="hold">
                                          <p:stCondLst>
                                            <p:cond delay="0"/>
                                          </p:stCondLst>
                                        </p:cTn>
                                        <p:tgtEl>
                                          <p:spTgt spid="1026"/>
                                        </p:tgtEl>
                                        <p:attrNameLst>
                                          <p:attrName>style.visibility</p:attrName>
                                        </p:attrNameLst>
                                      </p:cBhvr>
                                      <p:to>
                                        <p:strVal val="visible"/>
                                      </p:to>
                                    </p:set>
                                    <p:animEffect transition="in" filter="fade">
                                      <p:cBhvr>
                                        <p:cTn id="56" dur="500"/>
                                        <p:tgtEl>
                                          <p:spTgt spid="1026"/>
                                        </p:tgtEl>
                                      </p:cBhvr>
                                    </p:animEffect>
                                  </p:childTnLst>
                                </p:cTn>
                              </p:par>
                              <p:par>
                                <p:cTn id="57" presetID="35" presetClass="path" presetSubtype="0" decel="100000" fill="hold" nodeType="withEffect">
                                  <p:stCondLst>
                                    <p:cond delay="600"/>
                                  </p:stCondLst>
                                  <p:childTnLst>
                                    <p:animMotion origin="layout" path="M 1.20756E-6 1.71584E-6 L -0.01506 1.71584E-6 " pathEditMode="relative" rAng="0" ptsTypes="AA">
                                      <p:cBhvr>
                                        <p:cTn id="58" dur="750" spd="-100000" fill="hold"/>
                                        <p:tgtEl>
                                          <p:spTgt spid="1026"/>
                                        </p:tgtEl>
                                        <p:attrNameLst>
                                          <p:attrName>ppt_x</p:attrName>
                                          <p:attrName>ppt_y</p:attrName>
                                        </p:attrNameLst>
                                      </p:cBhvr>
                                      <p:rCtr x="-753" y="0"/>
                                    </p:animMotion>
                                  </p:childTnLst>
                                </p:cTn>
                              </p:par>
                              <p:par>
                                <p:cTn id="59" presetID="10" presetClass="entr" presetSubtype="0" fill="hold" nodeType="withEffect">
                                  <p:stCondLst>
                                    <p:cond delay="600"/>
                                  </p:stCondLst>
                                  <p:childTnLst>
                                    <p:set>
                                      <p:cBhvr>
                                        <p:cTn id="60" dur="1" fill="hold">
                                          <p:stCondLst>
                                            <p:cond delay="0"/>
                                          </p:stCondLst>
                                        </p:cTn>
                                        <p:tgtEl>
                                          <p:spTgt spid="1028"/>
                                        </p:tgtEl>
                                        <p:attrNameLst>
                                          <p:attrName>style.visibility</p:attrName>
                                        </p:attrNameLst>
                                      </p:cBhvr>
                                      <p:to>
                                        <p:strVal val="visible"/>
                                      </p:to>
                                    </p:set>
                                    <p:animEffect transition="in" filter="fade">
                                      <p:cBhvr>
                                        <p:cTn id="61" dur="500"/>
                                        <p:tgtEl>
                                          <p:spTgt spid="1028"/>
                                        </p:tgtEl>
                                      </p:cBhvr>
                                    </p:animEffect>
                                  </p:childTnLst>
                                </p:cTn>
                              </p:par>
                              <p:par>
                                <p:cTn id="62" presetID="35" presetClass="path" presetSubtype="0" decel="100000" fill="hold" nodeType="withEffect">
                                  <p:stCondLst>
                                    <p:cond delay="600"/>
                                  </p:stCondLst>
                                  <p:childTnLst>
                                    <p:animMotion origin="layout" path="M 1.20756E-6 1.71584E-6 L -0.01506 1.71584E-6 " pathEditMode="relative" rAng="0" ptsTypes="AA">
                                      <p:cBhvr>
                                        <p:cTn id="63" dur="750" spd="-100000" fill="hold"/>
                                        <p:tgtEl>
                                          <p:spTgt spid="1028"/>
                                        </p:tgtEl>
                                        <p:attrNameLst>
                                          <p:attrName>ppt_x</p:attrName>
                                          <p:attrName>ppt_y</p:attrName>
                                        </p:attrNameLst>
                                      </p:cBhvr>
                                      <p:rCtr x="-753" y="0"/>
                                    </p:animMotion>
                                  </p:childTnLst>
                                </p:cTn>
                              </p:par>
                              <p:par>
                                <p:cTn id="64" presetID="10" presetClass="entr" presetSubtype="0" fill="hold" nodeType="withEffect">
                                  <p:stCondLst>
                                    <p:cond delay="600"/>
                                  </p:stCondLst>
                                  <p:childTnLst>
                                    <p:set>
                                      <p:cBhvr>
                                        <p:cTn id="65" dur="1" fill="hold">
                                          <p:stCondLst>
                                            <p:cond delay="0"/>
                                          </p:stCondLst>
                                        </p:cTn>
                                        <p:tgtEl>
                                          <p:spTgt spid="1030"/>
                                        </p:tgtEl>
                                        <p:attrNameLst>
                                          <p:attrName>style.visibility</p:attrName>
                                        </p:attrNameLst>
                                      </p:cBhvr>
                                      <p:to>
                                        <p:strVal val="visible"/>
                                      </p:to>
                                    </p:set>
                                    <p:animEffect transition="in" filter="fade">
                                      <p:cBhvr>
                                        <p:cTn id="66" dur="500"/>
                                        <p:tgtEl>
                                          <p:spTgt spid="1030"/>
                                        </p:tgtEl>
                                      </p:cBhvr>
                                    </p:animEffect>
                                  </p:childTnLst>
                                </p:cTn>
                              </p:par>
                              <p:par>
                                <p:cTn id="67" presetID="35" presetClass="path" presetSubtype="0" decel="100000" fill="hold" nodeType="withEffect">
                                  <p:stCondLst>
                                    <p:cond delay="600"/>
                                  </p:stCondLst>
                                  <p:childTnLst>
                                    <p:animMotion origin="layout" path="M 1.20756E-6 1.71584E-6 L -0.01506 1.71584E-6 " pathEditMode="relative" rAng="0" ptsTypes="AA">
                                      <p:cBhvr>
                                        <p:cTn id="68" dur="750" spd="-100000" fill="hold"/>
                                        <p:tgtEl>
                                          <p:spTgt spid="1030"/>
                                        </p:tgtEl>
                                        <p:attrNameLst>
                                          <p:attrName>ppt_x</p:attrName>
                                          <p:attrName>ppt_y</p:attrName>
                                        </p:attrNameLst>
                                      </p:cBhvr>
                                      <p:rCtr x="-753" y="0"/>
                                    </p:animMotion>
                                  </p:childTnLst>
                                </p:cTn>
                              </p:par>
                              <p:par>
                                <p:cTn id="69" presetID="10" presetClass="entr" presetSubtype="0" fill="hold" grpId="0" nodeType="withEffect">
                                  <p:stCondLst>
                                    <p:cond delay="25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42" presetClass="path" presetSubtype="0" decel="100000" fill="hold" grpId="1" nodeType="withEffect">
                                  <p:stCondLst>
                                    <p:cond delay="250"/>
                                  </p:stCondLst>
                                  <p:childTnLst>
                                    <p:animMotion origin="layout" path="M 3.88052E-6 -4.52565E-6 L 3.88052E-6 0.03745 " pathEditMode="relative" rAng="0" ptsTypes="AA">
                                      <p:cBhvr>
                                        <p:cTn id="73" dur="750" spd="-100000" fill="hold"/>
                                        <p:tgtEl>
                                          <p:spTgt spid="58"/>
                                        </p:tgtEl>
                                        <p:attrNameLst>
                                          <p:attrName>ppt_x</p:attrName>
                                          <p:attrName>ppt_y</p:attrName>
                                        </p:attrNameLst>
                                      </p:cBhvr>
                                      <p:rCtr x="0" y="1861"/>
                                    </p:animMotion>
                                  </p:childTnLst>
                                </p:cTn>
                              </p:par>
                              <p:par>
                                <p:cTn id="74" presetID="10" presetClass="entr" presetSubtype="0" fill="hold" grpId="0" nodeType="withEffect">
                                  <p:stCondLst>
                                    <p:cond delay="25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42" presetClass="path" presetSubtype="0" decel="100000" fill="hold" grpId="1" nodeType="withEffect">
                                  <p:stCondLst>
                                    <p:cond delay="250"/>
                                  </p:stCondLst>
                                  <p:childTnLst>
                                    <p:animMotion origin="layout" path="M 1.93771E-6 -4.52565E-6 L 1.93771E-6 0.03745 " pathEditMode="relative" rAng="0" ptsTypes="AA">
                                      <p:cBhvr>
                                        <p:cTn id="78" dur="750" spd="-100000" fill="hold"/>
                                        <p:tgtEl>
                                          <p:spTgt spid="30"/>
                                        </p:tgtEl>
                                        <p:attrNameLst>
                                          <p:attrName>ppt_x</p:attrName>
                                          <p:attrName>ppt_y</p:attrName>
                                        </p:attrNameLst>
                                      </p:cBhvr>
                                      <p:rCtr x="0" y="1861"/>
                                    </p:animMotion>
                                  </p:childTnLst>
                                </p:cTn>
                              </p:par>
                              <p:par>
                                <p:cTn id="79" presetID="10" presetClass="entr" presetSubtype="0" fill="hold" grpId="0" nodeType="withEffect">
                                  <p:stCondLst>
                                    <p:cond delay="25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par>
                                <p:cTn id="82" presetID="42" presetClass="path" presetSubtype="0" decel="100000" fill="hold" grpId="1" nodeType="withEffect">
                                  <p:stCondLst>
                                    <p:cond delay="250"/>
                                  </p:stCondLst>
                                  <p:childTnLst>
                                    <p:animMotion origin="layout" path="M -1.08246E-6 -4.52565E-6 L -1.08246E-6 0.03745 " pathEditMode="relative" rAng="0" ptsTypes="AA">
                                      <p:cBhvr>
                                        <p:cTn id="83" dur="750" spd="-100000" fill="hold"/>
                                        <p:tgtEl>
                                          <p:spTgt spid="31"/>
                                        </p:tgtEl>
                                        <p:attrNameLst>
                                          <p:attrName>ppt_x</p:attrName>
                                          <p:attrName>ppt_y</p:attrName>
                                        </p:attrNameLst>
                                      </p:cBhvr>
                                      <p:rCtr x="0" y="1861"/>
                                    </p:animMotion>
                                  </p:childTnLst>
                                </p:cTn>
                              </p:par>
                              <p:par>
                                <p:cTn id="84" presetID="10" presetClass="entr" presetSubtype="0" fill="hold" grpId="0" nodeType="withEffect">
                                  <p:stCondLst>
                                    <p:cond delay="25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500"/>
                                        <p:tgtEl>
                                          <p:spTgt spid="12"/>
                                        </p:tgtEl>
                                      </p:cBhvr>
                                    </p:animEffect>
                                  </p:childTnLst>
                                </p:cTn>
                              </p:par>
                              <p:par>
                                <p:cTn id="87" presetID="42" presetClass="path" presetSubtype="0" decel="100000" fill="hold" grpId="1" nodeType="withEffect">
                                  <p:stCondLst>
                                    <p:cond delay="250"/>
                                  </p:stCondLst>
                                  <p:childTnLst>
                                    <p:animMotion origin="layout" path="M -4.36303E-6 -1.95188E-6 L -4.36303E-6 0.03745 " pathEditMode="relative" rAng="0" ptsTypes="AA">
                                      <p:cBhvr>
                                        <p:cTn id="88" dur="750" spd="-100000" fill="hold"/>
                                        <p:tgtEl>
                                          <p:spTgt spid="12"/>
                                        </p:tgtEl>
                                        <p:attrNameLst>
                                          <p:attrName>ppt_x</p:attrName>
                                          <p:attrName>ppt_y</p:attrName>
                                        </p:attrNameLst>
                                      </p:cBhvr>
                                      <p:rCtr x="0" y="1861"/>
                                    </p:animMotion>
                                  </p:childTnLst>
                                </p:cTn>
                              </p:par>
                              <p:par>
                                <p:cTn id="89" presetID="10" presetClass="entr" presetSubtype="0" fill="hold" grpId="0" nodeType="withEffect">
                                  <p:stCondLst>
                                    <p:cond delay="25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500"/>
                                        <p:tgtEl>
                                          <p:spTgt spid="11"/>
                                        </p:tgtEl>
                                      </p:cBhvr>
                                    </p:animEffect>
                                  </p:childTnLst>
                                </p:cTn>
                              </p:par>
                              <p:par>
                                <p:cTn id="92" presetID="42" presetClass="path" presetSubtype="0" decel="100000" fill="hold" grpId="1" nodeType="withEffect">
                                  <p:stCondLst>
                                    <p:cond delay="250"/>
                                  </p:stCondLst>
                                  <p:childTnLst>
                                    <p:animMotion origin="layout" path="M -4.36303E-6 -1.95188E-6 L -4.36303E-6 0.03745 " pathEditMode="relative" rAng="0" ptsTypes="AA">
                                      <p:cBhvr>
                                        <p:cTn id="93" dur="750" spd="-100000" fill="hold"/>
                                        <p:tgtEl>
                                          <p:spTgt spid="11"/>
                                        </p:tgtEl>
                                        <p:attrNameLst>
                                          <p:attrName>ppt_x</p:attrName>
                                          <p:attrName>ppt_y</p:attrName>
                                        </p:attrNameLst>
                                      </p:cBhvr>
                                      <p:rCtr x="0" y="18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6" grpId="0"/>
      <p:bldP spid="58" grpId="0" animBg="1"/>
      <p:bldP spid="58" grpId="1" animBg="1"/>
      <p:bldP spid="2" grpId="0"/>
      <p:bldP spid="2" grpId="1"/>
      <p:bldP spid="12" grpId="0"/>
      <p:bldP spid="12" grpId="1"/>
      <p:bldP spid="30" grpId="0" animBg="1"/>
      <p:bldP spid="30" grpId="1" animBg="1"/>
      <p:bldP spid="31" grpId="0" animBg="1"/>
      <p:bldP spid="31" grpId="1" animBg="1"/>
      <p:bldP spid="11" grpId="0"/>
      <p:bldP spid="11" grpId="1"/>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99">
            <a:extLst>
              <a:ext uri="{FF2B5EF4-FFF2-40B4-BE49-F238E27FC236}">
                <a16:creationId xmlns:a16="http://schemas.microsoft.com/office/drawing/2014/main" id="{4CE7534B-427E-4378-912B-9ABE108B0D4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5183"/>
          <a:stretch/>
        </p:blipFill>
        <p:spPr>
          <a:xfrm>
            <a:off x="5682244" y="-5192"/>
            <a:ext cx="6509756" cy="6858000"/>
          </a:xfrm>
          <a:prstGeom prst="rect">
            <a:avLst/>
          </a:prstGeom>
        </p:spPr>
      </p:pic>
      <p:sp>
        <p:nvSpPr>
          <p:cNvPr id="116" name="Parallelogram 1">
            <a:extLst>
              <a:ext uri="{FF2B5EF4-FFF2-40B4-BE49-F238E27FC236}">
                <a16:creationId xmlns:a16="http://schemas.microsoft.com/office/drawing/2014/main" id="{E4324E76-8113-4A9B-993C-280398418E84}"/>
              </a:ext>
            </a:extLst>
          </p:cNvPr>
          <p:cNvSpPr/>
          <p:nvPr/>
        </p:nvSpPr>
        <p:spPr>
          <a:xfrm>
            <a:off x="5619448" y="-33512"/>
            <a:ext cx="2954053"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10" name="Parallelogram 1">
            <a:extLst>
              <a:ext uri="{FF2B5EF4-FFF2-40B4-BE49-F238E27FC236}">
                <a16:creationId xmlns:a16="http://schemas.microsoft.com/office/drawing/2014/main" id="{A748839B-0E19-4E6A-A843-757212BA1D5E}"/>
              </a:ext>
            </a:extLst>
          </p:cNvPr>
          <p:cNvSpPr/>
          <p:nvPr/>
        </p:nvSpPr>
        <p:spPr>
          <a:xfrm>
            <a:off x="5792287" y="-36108"/>
            <a:ext cx="2954052"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alpha val="50000"/>
            </a:scheme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46" name="TextBox 45">
            <a:extLst>
              <a:ext uri="{FF2B5EF4-FFF2-40B4-BE49-F238E27FC236}">
                <a16:creationId xmlns:a16="http://schemas.microsoft.com/office/drawing/2014/main" id="{2DD615AB-F47C-44FE-977A-EDED68FB3CF2}"/>
              </a:ext>
            </a:extLst>
          </p:cNvPr>
          <p:cNvSpPr txBox="1"/>
          <p:nvPr/>
        </p:nvSpPr>
        <p:spPr>
          <a:xfrm>
            <a:off x="8128000" y="2367075"/>
            <a:ext cx="3930133" cy="2436077"/>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8800" b="0" i="0" u="none" strike="noStrike" kern="1200" cap="none" spc="0" normalizeH="0" baseline="0" noProof="0" dirty="0">
                <a:ln>
                  <a:noFill/>
                </a:ln>
                <a:solidFill>
                  <a:srgbClr val="FFFFFF"/>
                </a:solidFill>
                <a:effectLst/>
                <a:uLnTx/>
                <a:uFillTx/>
                <a:latin typeface="Segoe UI Light" charset="0"/>
                <a:cs typeface="Segoe UI Light" charset="0"/>
              </a:rPr>
              <a:t>Thank You</a:t>
            </a:r>
            <a:endParaRPr kumimoji="0" lang="en-US" sz="3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grpSp>
        <p:nvGrpSpPr>
          <p:cNvPr id="102" name="Group 101">
            <a:extLst>
              <a:ext uri="{FF2B5EF4-FFF2-40B4-BE49-F238E27FC236}">
                <a16:creationId xmlns:a16="http://schemas.microsoft.com/office/drawing/2014/main" id="{8885D882-A816-4431-B2BD-0A88685C14DE}"/>
              </a:ext>
            </a:extLst>
          </p:cNvPr>
          <p:cNvGrpSpPr/>
          <p:nvPr/>
        </p:nvGrpSpPr>
        <p:grpSpPr>
          <a:xfrm>
            <a:off x="9701615" y="3766679"/>
            <a:ext cx="2823576" cy="3101587"/>
            <a:chOff x="7817743" y="847725"/>
            <a:chExt cx="2709763" cy="3352431"/>
          </a:xfrm>
        </p:grpSpPr>
        <p:sp>
          <p:nvSpPr>
            <p:cNvPr id="103" name="Flowchart: Data 1">
              <a:extLst>
                <a:ext uri="{FF2B5EF4-FFF2-40B4-BE49-F238E27FC236}">
                  <a16:creationId xmlns:a16="http://schemas.microsoft.com/office/drawing/2014/main" id="{13331062-6713-49EA-BB75-DD645018BA65}"/>
                </a:ext>
              </a:extLst>
            </p:cNvPr>
            <p:cNvSpPr/>
            <p:nvPr/>
          </p:nvSpPr>
          <p:spPr>
            <a:xfrm>
              <a:off x="887730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Flowchart: Data 1">
              <a:extLst>
                <a:ext uri="{FF2B5EF4-FFF2-40B4-BE49-F238E27FC236}">
                  <a16:creationId xmlns:a16="http://schemas.microsoft.com/office/drawing/2014/main" id="{6CDC5C2C-6875-4B10-BE9F-3ED3B9DA4138}"/>
                </a:ext>
              </a:extLst>
            </p:cNvPr>
            <p:cNvSpPr/>
            <p:nvPr/>
          </p:nvSpPr>
          <p:spPr>
            <a:xfrm>
              <a:off x="923925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Flowchart: Data 1">
              <a:extLst>
                <a:ext uri="{FF2B5EF4-FFF2-40B4-BE49-F238E27FC236}">
                  <a16:creationId xmlns:a16="http://schemas.microsoft.com/office/drawing/2014/main" id="{32EBA780-19A7-438B-B359-10E96D2C3282}"/>
                </a:ext>
              </a:extLst>
            </p:cNvPr>
            <p:cNvSpPr/>
            <p:nvPr/>
          </p:nvSpPr>
          <p:spPr>
            <a:xfrm>
              <a:off x="7817743"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Flowchart: Data 1">
              <a:extLst>
                <a:ext uri="{FF2B5EF4-FFF2-40B4-BE49-F238E27FC236}">
                  <a16:creationId xmlns:a16="http://schemas.microsoft.com/office/drawing/2014/main" id="{31966C93-1119-4040-BE28-D394EE652711}"/>
                </a:ext>
              </a:extLst>
            </p:cNvPr>
            <p:cNvSpPr/>
            <p:nvPr/>
          </p:nvSpPr>
          <p:spPr>
            <a:xfrm>
              <a:off x="8170047"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Flowchart: Data 1">
              <a:extLst>
                <a:ext uri="{FF2B5EF4-FFF2-40B4-BE49-F238E27FC236}">
                  <a16:creationId xmlns:a16="http://schemas.microsoft.com/office/drawing/2014/main" id="{C7032FEA-E1C3-4909-948C-5CB5A66B937E}"/>
                </a:ext>
              </a:extLst>
            </p:cNvPr>
            <p:cNvSpPr/>
            <p:nvPr/>
          </p:nvSpPr>
          <p:spPr>
            <a:xfrm>
              <a:off x="8522351"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Flowchart: Data 1">
              <a:extLst>
                <a:ext uri="{FF2B5EF4-FFF2-40B4-BE49-F238E27FC236}">
                  <a16:creationId xmlns:a16="http://schemas.microsoft.com/office/drawing/2014/main" id="{15D7601F-2E7E-4EA0-97EB-909EDE620088}"/>
                </a:ext>
              </a:extLst>
            </p:cNvPr>
            <p:cNvSpPr/>
            <p:nvPr/>
          </p:nvSpPr>
          <p:spPr>
            <a:xfrm>
              <a:off x="9584531"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167 w 10000"/>
                <a:gd name="connsiteY1" fmla="*/ 30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217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7"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35" name="Picture 134">
            <a:extLst>
              <a:ext uri="{FF2B5EF4-FFF2-40B4-BE49-F238E27FC236}">
                <a16:creationId xmlns:a16="http://schemas.microsoft.com/office/drawing/2014/main" id="{422F43FD-4712-4797-93AD-EA50DD8A997D}"/>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5900"/>
                    </a14:imgEffect>
                  </a14:imgLayer>
                </a14:imgProps>
              </a:ext>
            </a:extLst>
          </a:blip>
          <a:srcRect l="9309"/>
          <a:stretch/>
        </p:blipFill>
        <p:spPr>
          <a:xfrm>
            <a:off x="0" y="1900964"/>
            <a:ext cx="3371690" cy="4957036"/>
          </a:xfrm>
          <a:prstGeom prst="rect">
            <a:avLst/>
          </a:prstGeom>
        </p:spPr>
      </p:pic>
      <p:sp>
        <p:nvSpPr>
          <p:cNvPr id="136" name="Parallelogram 1">
            <a:extLst>
              <a:ext uri="{FF2B5EF4-FFF2-40B4-BE49-F238E27FC236}">
                <a16:creationId xmlns:a16="http://schemas.microsoft.com/office/drawing/2014/main" id="{9CC6F700-7ADE-400D-A16D-9077A7024DD2}"/>
              </a:ext>
            </a:extLst>
          </p:cNvPr>
          <p:cNvSpPr/>
          <p:nvPr/>
        </p:nvSpPr>
        <p:spPr>
          <a:xfrm rot="16200000">
            <a:off x="3175189" y="327693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7" name="Text Placeholder 9">
            <a:hlinkClick r:id="rId7"/>
            <a:extLst>
              <a:ext uri="{FF2B5EF4-FFF2-40B4-BE49-F238E27FC236}">
                <a16:creationId xmlns:a16="http://schemas.microsoft.com/office/drawing/2014/main" id="{35C03F53-9988-4647-831B-D064C7DCD342}"/>
              </a:ext>
            </a:extLst>
          </p:cNvPr>
          <p:cNvSpPr txBox="1">
            <a:spLocks/>
          </p:cNvSpPr>
          <p:nvPr/>
        </p:nvSpPr>
        <p:spPr>
          <a:xfrm>
            <a:off x="3948805" y="2367075"/>
            <a:ext cx="2118898"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rPr>
              <a:t>@</a:t>
            </a:r>
            <a:r>
              <a:rPr kumimoji="0" lang="en-US" sz="2000" b="0" i="0" u="none" strike="noStrike" kern="1200" cap="none" spc="0" normalizeH="0" baseline="0" noProof="0" dirty="0" err="1">
                <a:ln>
                  <a:noFill/>
                </a:ln>
                <a:solidFill>
                  <a:prstClr val="black"/>
                </a:solidFill>
                <a:effectLst/>
                <a:uLnTx/>
                <a:uFillTx/>
                <a:latin typeface="Segoe UI Light" panose="020B0502040204020203" pitchFamily="34" charset="0"/>
                <a:cs typeface="Segoe UI Semibold" panose="020B0502040204020203" pitchFamily="34" charset="0"/>
              </a:rPr>
              <a:t>hiramfleitas</a:t>
            </a:r>
            <a:endPar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endParaRPr>
          </a:p>
        </p:txBody>
      </p:sp>
      <p:pic>
        <p:nvPicPr>
          <p:cNvPr id="138" name="Picture 2" descr="Image result for twitter logo">
            <a:hlinkClick r:id="rId7"/>
            <a:extLst>
              <a:ext uri="{FF2B5EF4-FFF2-40B4-BE49-F238E27FC236}">
                <a16:creationId xmlns:a16="http://schemas.microsoft.com/office/drawing/2014/main" id="{8575EB99-8874-42D3-8A46-A75F6690ECA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48808" y="2367075"/>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6" descr="Image result for linkedin logo">
            <a:extLst>
              <a:ext uri="{FF2B5EF4-FFF2-40B4-BE49-F238E27FC236}">
                <a16:creationId xmlns:a16="http://schemas.microsoft.com/office/drawing/2014/main" id="{3916EB5A-0711-401A-8A77-38D889DF448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65705" y="5119026"/>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139" descr="A close up of a logo&#10;&#10;Description generated with very high confidence">
            <a:extLst>
              <a:ext uri="{FF2B5EF4-FFF2-40B4-BE49-F238E27FC236}">
                <a16:creationId xmlns:a16="http://schemas.microsoft.com/office/drawing/2014/main" id="{49DCE156-7B0F-4B91-B47C-6EE84EB721C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60116" y="4441028"/>
            <a:ext cx="408482" cy="408482"/>
          </a:xfrm>
          <a:prstGeom prst="rect">
            <a:avLst/>
          </a:prstGeom>
        </p:spPr>
      </p:pic>
      <p:pic>
        <p:nvPicPr>
          <p:cNvPr id="141" name="Picture 14" descr="Image result for wordpress logo">
            <a:extLst>
              <a:ext uri="{FF2B5EF4-FFF2-40B4-BE49-F238E27FC236}">
                <a16:creationId xmlns:a16="http://schemas.microsoft.com/office/drawing/2014/main" id="{8764E823-B223-45BA-9185-5281F5D20CE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46010" y="3723675"/>
            <a:ext cx="408482" cy="408482"/>
          </a:xfrm>
          <a:prstGeom prst="rect">
            <a:avLst/>
          </a:prstGeom>
          <a:noFill/>
          <a:extLst>
            <a:ext uri="{909E8E84-426E-40DD-AFC4-6F175D3DCCD1}">
              <a14:hiddenFill xmlns:a14="http://schemas.microsoft.com/office/drawing/2010/main">
                <a:solidFill>
                  <a:srgbClr val="FFFFFF"/>
                </a:solidFill>
              </a14:hiddenFill>
            </a:ext>
          </a:extLst>
        </p:spPr>
      </p:pic>
      <p:sp>
        <p:nvSpPr>
          <p:cNvPr id="142" name="Text Placeholder 9">
            <a:hlinkClick r:id="rId12"/>
            <a:extLst>
              <a:ext uri="{FF2B5EF4-FFF2-40B4-BE49-F238E27FC236}">
                <a16:creationId xmlns:a16="http://schemas.microsoft.com/office/drawing/2014/main" id="{2BB229D3-F44A-4673-AE41-E332568EA251}"/>
              </a:ext>
            </a:extLst>
          </p:cNvPr>
          <p:cNvSpPr txBox="1">
            <a:spLocks/>
          </p:cNvSpPr>
          <p:nvPr/>
        </p:nvSpPr>
        <p:spPr>
          <a:xfrm>
            <a:off x="3942614" y="4441028"/>
            <a:ext cx="1583711"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rPr>
              <a:t>/</a:t>
            </a:r>
            <a:r>
              <a:rPr kumimoji="0" lang="en-US" sz="2000" b="0" i="0" u="none" strike="noStrike" kern="1200" cap="none" spc="0" normalizeH="0" baseline="0" noProof="0" dirty="0" err="1">
                <a:ln>
                  <a:noFill/>
                </a:ln>
                <a:solidFill>
                  <a:prstClr val="black"/>
                </a:solidFill>
                <a:effectLst/>
                <a:uLnTx/>
                <a:uFillTx/>
                <a:latin typeface="Segoe UI Light" panose="020B0502040204020203" pitchFamily="34" charset="0"/>
                <a:cs typeface="Segoe UI Semibold" panose="020B0502040204020203" pitchFamily="34" charset="0"/>
              </a:rPr>
              <a:t>hfleitas</a:t>
            </a:r>
            <a:endPar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endParaRPr>
          </a:p>
        </p:txBody>
      </p:sp>
      <p:pic>
        <p:nvPicPr>
          <p:cNvPr id="143" name="Picture 16" descr="Image result for outlook email logo black">
            <a:extLst>
              <a:ext uri="{FF2B5EF4-FFF2-40B4-BE49-F238E27FC236}">
                <a16:creationId xmlns:a16="http://schemas.microsoft.com/office/drawing/2014/main" id="{CBE677B1-17B7-4BFE-98A1-6FF1B1D0B01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46010" y="3045375"/>
            <a:ext cx="405687" cy="405687"/>
          </a:xfrm>
          <a:prstGeom prst="rect">
            <a:avLst/>
          </a:prstGeom>
          <a:noFill/>
          <a:extLst>
            <a:ext uri="{909E8E84-426E-40DD-AFC4-6F175D3DCCD1}">
              <a14:hiddenFill xmlns:a14="http://schemas.microsoft.com/office/drawing/2010/main">
                <a:solidFill>
                  <a:srgbClr val="FFFFFF"/>
                </a:solidFill>
              </a14:hiddenFill>
            </a:ext>
          </a:extLst>
        </p:spPr>
      </p:pic>
      <p:sp>
        <p:nvSpPr>
          <p:cNvPr id="144" name="Text Placeholder 9">
            <a:hlinkClick r:id="rId14"/>
            <a:extLst>
              <a:ext uri="{FF2B5EF4-FFF2-40B4-BE49-F238E27FC236}">
                <a16:creationId xmlns:a16="http://schemas.microsoft.com/office/drawing/2014/main" id="{9350C03F-1589-40F0-92AD-8508AC7A61B8}"/>
              </a:ext>
            </a:extLst>
          </p:cNvPr>
          <p:cNvSpPr txBox="1">
            <a:spLocks/>
          </p:cNvSpPr>
          <p:nvPr/>
        </p:nvSpPr>
        <p:spPr>
          <a:xfrm>
            <a:off x="3946010" y="3718358"/>
            <a:ext cx="2234587" cy="413798"/>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rPr>
              <a:t> fleitasarts.com</a:t>
            </a:r>
          </a:p>
        </p:txBody>
      </p:sp>
      <p:sp>
        <p:nvSpPr>
          <p:cNvPr id="145" name="Text Placeholder 9">
            <a:hlinkClick r:id="rId15"/>
            <a:extLst>
              <a:ext uri="{FF2B5EF4-FFF2-40B4-BE49-F238E27FC236}">
                <a16:creationId xmlns:a16="http://schemas.microsoft.com/office/drawing/2014/main" id="{2C2298AC-F52A-4C3A-9AC0-73B07873D275}"/>
              </a:ext>
            </a:extLst>
          </p:cNvPr>
          <p:cNvSpPr txBox="1">
            <a:spLocks/>
          </p:cNvSpPr>
          <p:nvPr/>
        </p:nvSpPr>
        <p:spPr>
          <a:xfrm>
            <a:off x="3965705" y="5119026"/>
            <a:ext cx="1934347"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Segoe UI Light" panose="020B0502040204020203" pitchFamily="34" charset="0"/>
                <a:cs typeface="Segoe UI Semibold" panose="020B0502040204020203" pitchFamily="34" charset="0"/>
              </a:rPr>
              <a:t>hiramfleitas</a:t>
            </a:r>
            <a:endPar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endParaRPr>
          </a:p>
        </p:txBody>
      </p:sp>
      <p:sp>
        <p:nvSpPr>
          <p:cNvPr id="146" name="Text Placeholder 9">
            <a:hlinkClick r:id="rId16"/>
            <a:extLst>
              <a:ext uri="{FF2B5EF4-FFF2-40B4-BE49-F238E27FC236}">
                <a16:creationId xmlns:a16="http://schemas.microsoft.com/office/drawing/2014/main" id="{C2459907-9E2B-414C-BEE9-F608406B2324}"/>
              </a:ext>
            </a:extLst>
          </p:cNvPr>
          <p:cNvSpPr txBox="1">
            <a:spLocks/>
          </p:cNvSpPr>
          <p:nvPr/>
        </p:nvSpPr>
        <p:spPr>
          <a:xfrm>
            <a:off x="3948805" y="3042717"/>
            <a:ext cx="3080995" cy="405686"/>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rPr>
              <a:t> hiram@fleitasarts.com</a:t>
            </a:r>
          </a:p>
        </p:txBody>
      </p:sp>
      <p:sp>
        <p:nvSpPr>
          <p:cNvPr id="147" name="Text Placeholder 9">
            <a:extLst>
              <a:ext uri="{FF2B5EF4-FFF2-40B4-BE49-F238E27FC236}">
                <a16:creationId xmlns:a16="http://schemas.microsoft.com/office/drawing/2014/main" id="{7A7C3F00-1257-4EDC-B3B1-2BF9145F44FE}"/>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rPr>
              <a:t>Hiram Fleitas</a:t>
            </a:r>
          </a:p>
          <a:p>
            <a:pPr marL="0" marR="0" lvl="0" indent="0" algn="l" defTabSz="609585"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rPr>
              <a:t>Owner Fleitas Arts</a:t>
            </a:r>
          </a:p>
        </p:txBody>
      </p:sp>
      <p:sp>
        <p:nvSpPr>
          <p:cNvPr id="117" name="Parallelogram 1">
            <a:extLst>
              <a:ext uri="{FF2B5EF4-FFF2-40B4-BE49-F238E27FC236}">
                <a16:creationId xmlns:a16="http://schemas.microsoft.com/office/drawing/2014/main" id="{4403C4D6-AF36-4C27-9DAB-D168EFCFBD3D}"/>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18" name="Picture 117" descr="A close up of a logo&#10;&#10;Description generated with very high confidence">
            <a:hlinkClick r:id="rId14"/>
            <a:extLst>
              <a:ext uri="{FF2B5EF4-FFF2-40B4-BE49-F238E27FC236}">
                <a16:creationId xmlns:a16="http://schemas.microsoft.com/office/drawing/2014/main" id="{8FB4316A-6486-4639-8B8C-C13145D71253}"/>
              </a:ext>
            </a:extLst>
          </p:cNvPr>
          <p:cNvPicPr>
            <a:picLocks noChangeAspect="1"/>
          </p:cNvPicPr>
          <p:nvPr/>
        </p:nvPicPr>
        <p:blipFill rotWithShape="1">
          <a:blip r:embed="rId1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8649396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DCC953-6E38-4D75-929A-304E3E91671D}"/>
              </a:ext>
            </a:extLst>
          </p:cNvPr>
          <p:cNvPicPr>
            <a:picLocks noChangeAspect="1"/>
          </p:cNvPicPr>
          <p:nvPr/>
        </p:nvPicPr>
        <p:blipFill rotWithShape="1">
          <a:blip r:embed="rId3"/>
          <a:srcRect l="157" t="10301" r="1619" b="5796"/>
          <a:stretch/>
        </p:blipFill>
        <p:spPr>
          <a:xfrm>
            <a:off x="1" y="1240473"/>
            <a:ext cx="12192000" cy="5645847"/>
          </a:xfrm>
          <a:prstGeom prst="rect">
            <a:avLst/>
          </a:prstGeom>
        </p:spPr>
      </p:pic>
      <p:sp>
        <p:nvSpPr>
          <p:cNvPr id="4" name="TextBox 3"/>
          <p:cNvSpPr txBox="1"/>
          <p:nvPr/>
        </p:nvSpPr>
        <p:spPr>
          <a:xfrm>
            <a:off x="1676689" y="342899"/>
            <a:ext cx="8543637" cy="646331"/>
          </a:xfrm>
          <a:prstGeom prst="rect">
            <a:avLst/>
          </a:prstGeom>
          <a:noFill/>
        </p:spPr>
        <p:txBody>
          <a:bodyPr wrap="square" rtlCol="0">
            <a:spAutoFit/>
          </a:bodyPr>
          <a:lstStyle/>
          <a:p>
            <a:pPr algn="ctr"/>
            <a:r>
              <a:rPr lang="en-US" sz="3600" b="1" dirty="0">
                <a:latin typeface="Segoe UI" panose="020B0502040204020203" pitchFamily="34" charset="0"/>
                <a:cs typeface="Segoe UI" panose="020B0502040204020203" pitchFamily="34" charset="0"/>
              </a:rPr>
              <a:t>Get Started Now at PowerApps.com</a:t>
            </a:r>
            <a:endParaRPr lang="en-AU" sz="3600" b="1" dirty="0">
              <a:latin typeface="Segoe UI" panose="020B0502040204020203" pitchFamily="34" charset="0"/>
              <a:cs typeface="Segoe UI" panose="020B0502040204020203" pitchFamily="34" charset="0"/>
            </a:endParaRPr>
          </a:p>
        </p:txBody>
      </p:sp>
      <p:sp>
        <p:nvSpPr>
          <p:cNvPr id="6" name="Parallelogram 1">
            <a:extLst>
              <a:ext uri="{FF2B5EF4-FFF2-40B4-BE49-F238E27FC236}">
                <a16:creationId xmlns:a16="http://schemas.microsoft.com/office/drawing/2014/main" id="{1E3FBD8A-2295-42E5-86CD-FA2C6FFC3276}"/>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8790670A-5D1C-468C-A378-75526186AD54}"/>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11535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102635"/>
            <a:ext cx="11404507" cy="507831"/>
          </a:xfrm>
          <a:prstGeom prst="rect">
            <a:avLst/>
          </a:prstGeom>
        </p:spPr>
        <p:txBody>
          <a:bodyPr wrap="square">
            <a:spAutoFit/>
          </a:bodyPr>
          <a:lstStyle/>
          <a:p>
            <a:r>
              <a:rPr lang="en-US" sz="900" dirty="0">
                <a:solidFill>
                  <a:srgbClr val="000000"/>
                </a:solidFill>
                <a:latin typeface="Segoe UI" panose="020B0502040204020203" pitchFamily="34" charset="0"/>
              </a:rPr>
              <a:t>The Forrester Wave™ is copyrighted by Forrester Research, Inc. Forrester and Forrester Wave™ are trademarks of Forrester Research, Inc. The Forrester Wave™ is a graphical representation of Forrester's call on a market and is plotted using a detailed spreadsheet with exposed scores, weightings, and comments. Forrester does not endorse any vendor, product, or service depicted in the Forrester Wave™. Information is based on best available resources. Opinions reflect judgment at the time and are subject to change.</a:t>
            </a:r>
            <a:endParaRPr lang="en-US" sz="900" dirty="0"/>
          </a:p>
        </p:txBody>
      </p:sp>
      <p:pic>
        <p:nvPicPr>
          <p:cNvPr id="10248" name="Picture 8" descr="https://go.forrester.com/wp-content/uploads/forrester-RGB_logo.png">
            <a:extLst>
              <a:ext uri="{FF2B5EF4-FFF2-40B4-BE49-F238E27FC236}">
                <a16:creationId xmlns:a16="http://schemas.microsoft.com/office/drawing/2014/main" id="{0165C2C1-434D-4A32-830F-63D7D0C2F6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740" y="467874"/>
            <a:ext cx="3683056" cy="586987"/>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1D4BB7F8-7C25-41E5-B73D-AD1FE808E3F0}"/>
              </a:ext>
            </a:extLst>
          </p:cNvPr>
          <p:cNvGrpSpPr/>
          <p:nvPr/>
        </p:nvGrpSpPr>
        <p:grpSpPr>
          <a:xfrm>
            <a:off x="484740" y="5060010"/>
            <a:ext cx="2270432" cy="507831"/>
            <a:chOff x="393746" y="2833511"/>
            <a:chExt cx="2270432" cy="507831"/>
          </a:xfrm>
        </p:grpSpPr>
        <p:sp>
          <p:nvSpPr>
            <p:cNvPr id="17" name="Rectangle 16">
              <a:hlinkClick r:id="rId5"/>
              <a:extLst>
                <a:ext uri="{FF2B5EF4-FFF2-40B4-BE49-F238E27FC236}">
                  <a16:creationId xmlns:a16="http://schemas.microsoft.com/office/drawing/2014/main" id="{659F5FE4-03A0-43BF-912D-32B6E4AC3202}"/>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F5A48D3-73DF-45A7-A96D-6B1E8DB85F6B}"/>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sp>
        <p:nvSpPr>
          <p:cNvPr id="19" name="Rectangle 18">
            <a:extLst>
              <a:ext uri="{FF2B5EF4-FFF2-40B4-BE49-F238E27FC236}">
                <a16:creationId xmlns:a16="http://schemas.microsoft.com/office/drawing/2014/main" id="{31C17006-162F-49C1-A923-A00E13D5213C}"/>
              </a:ext>
            </a:extLst>
          </p:cNvPr>
          <p:cNvSpPr/>
          <p:nvPr/>
        </p:nvSpPr>
        <p:spPr>
          <a:xfrm>
            <a:off x="387603" y="1665928"/>
            <a:ext cx="603229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Q1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as a leader in </a:t>
            </a:r>
          </a:p>
          <a:p>
            <a:pPr defTabSz="931925">
              <a:lnSpc>
                <a:spcPct val="90000"/>
              </a:lnSpc>
              <a:defRPr/>
            </a:pPr>
            <a:r>
              <a:rPr lang="en-US" sz="3200" dirty="0">
                <a:gradFill>
                  <a:gsLst>
                    <a:gs pos="2917">
                      <a:srgbClr val="353535"/>
                    </a:gs>
                    <a:gs pos="100000">
                      <a:srgbClr val="353535"/>
                    </a:gs>
                  </a:gsLst>
                  <a:lin ang="5400000" scaled="0"/>
                </a:gradFill>
                <a:latin typeface="Segoe UI Light"/>
              </a:rPr>
              <a:t>The Forrester Wave™: Low-Code Development Platforms For AD&amp;D Professionals</a:t>
            </a:r>
          </a:p>
        </p:txBody>
      </p:sp>
      <p:pic>
        <p:nvPicPr>
          <p:cNvPr id="21" name="Picture 2">
            <a:extLst>
              <a:ext uri="{FF2B5EF4-FFF2-40B4-BE49-F238E27FC236}">
                <a16:creationId xmlns:a16="http://schemas.microsoft.com/office/drawing/2014/main" id="{A59A6AD4-75BC-4325-A458-9A9BE37224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72" t="16855" b="6755"/>
          <a:stretch/>
        </p:blipFill>
        <p:spPr bwMode="auto">
          <a:xfrm>
            <a:off x="6315075" y="120951"/>
            <a:ext cx="5481766" cy="59816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close up of a logo&#10;&#10;Description generated with very high confidence">
            <a:hlinkClick r:id="rId7"/>
            <a:extLst>
              <a:ext uri="{FF2B5EF4-FFF2-40B4-BE49-F238E27FC236}">
                <a16:creationId xmlns:a16="http://schemas.microsoft.com/office/drawing/2014/main" id="{CDE911B8-8FCC-4490-A41B-9EB672DC63BB}"/>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5710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9"/>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043647"/>
            <a:ext cx="11404507" cy="646331"/>
          </a:xfrm>
          <a:prstGeom prst="rect">
            <a:avLst/>
          </a:prstGeom>
        </p:spPr>
        <p:txBody>
          <a:bodyPr wrap="square">
            <a:spAutoFit/>
          </a:bodyPr>
          <a:lstStyle/>
          <a:p>
            <a:r>
              <a:rPr lang="en-US" sz="900" dirty="0">
                <a:solidFill>
                  <a:srgbClr val="000000"/>
                </a:solidFill>
                <a:latin typeface="Segoe UI" panose="020B0502040204020203" pitchFamily="34" charset="0"/>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900" dirty="0"/>
          </a:p>
        </p:txBody>
      </p:sp>
      <p:grpSp>
        <p:nvGrpSpPr>
          <p:cNvPr id="14" name="Group 13">
            <a:extLst>
              <a:ext uri="{FF2B5EF4-FFF2-40B4-BE49-F238E27FC236}">
                <a16:creationId xmlns:a16="http://schemas.microsoft.com/office/drawing/2014/main" id="{E3473B26-1406-4215-B152-3867DCC2D81A}"/>
              </a:ext>
            </a:extLst>
          </p:cNvPr>
          <p:cNvGrpSpPr/>
          <p:nvPr/>
        </p:nvGrpSpPr>
        <p:grpSpPr>
          <a:xfrm>
            <a:off x="484740" y="5060010"/>
            <a:ext cx="2270432" cy="507831"/>
            <a:chOff x="393746" y="2833511"/>
            <a:chExt cx="2270432" cy="507831"/>
          </a:xfrm>
        </p:grpSpPr>
        <p:sp>
          <p:nvSpPr>
            <p:cNvPr id="7" name="Rectangle 6">
              <a:hlinkClick r:id="rId4"/>
              <a:extLst>
                <a:ext uri="{FF2B5EF4-FFF2-40B4-BE49-F238E27FC236}">
                  <a16:creationId xmlns:a16="http://schemas.microsoft.com/office/drawing/2014/main" id="{75EDDC2C-64B1-4AAA-9460-C016ABB55FD0}"/>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C9ACC70-D9B3-42A5-A9A0-5673558E6C71}"/>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pic>
        <p:nvPicPr>
          <p:cNvPr id="17" name="Picture 4" descr="Magic Quadrant for Mobile App Development Platforms">
            <a:extLst>
              <a:ext uri="{FF2B5EF4-FFF2-40B4-BE49-F238E27FC236}">
                <a16:creationId xmlns:a16="http://schemas.microsoft.com/office/drawing/2014/main" id="{CB7E0BAB-C6A1-47D5-84AD-CED0ED8817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1308" y="477099"/>
            <a:ext cx="5400932" cy="540093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07B10FE-A2D8-4E4D-AC25-776DE76003AE}"/>
              </a:ext>
            </a:extLst>
          </p:cNvPr>
          <p:cNvSpPr/>
          <p:nvPr/>
        </p:nvSpPr>
        <p:spPr>
          <a:xfrm>
            <a:off x="387603" y="1665928"/>
            <a:ext cx="489346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July 2018</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again as a Leader in the Magic Quadrant for Mobile App Development Platforms</a:t>
            </a:r>
          </a:p>
        </p:txBody>
      </p:sp>
      <p:pic>
        <p:nvPicPr>
          <p:cNvPr id="20" name="Picture 19">
            <a:extLst>
              <a:ext uri="{FF2B5EF4-FFF2-40B4-BE49-F238E27FC236}">
                <a16:creationId xmlns:a16="http://schemas.microsoft.com/office/drawing/2014/main" id="{6357A3A7-A413-4E86-8785-FF581A18F6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pic>
        <p:nvPicPr>
          <p:cNvPr id="19" name="Picture 18" descr="A close up of a logo&#10;&#10;Description generated with very high confidence">
            <a:hlinkClick r:id="rId7"/>
            <a:extLst>
              <a:ext uri="{FF2B5EF4-FFF2-40B4-BE49-F238E27FC236}">
                <a16:creationId xmlns:a16="http://schemas.microsoft.com/office/drawing/2014/main" id="{CB4DB0BB-8403-45FA-958B-E0BCE1A4EB2C}"/>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8976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8"/>
                                        </p:tgtEl>
                                        <p:attrNameLst>
                                          <p:attrName>ppt_x</p:attrName>
                                          <p:attrName>ppt_y</p:attrName>
                                        </p:attrNameLst>
                                      </p:cBhvr>
                                      <p:rCtr x="-755" y="0"/>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63" presetClass="path" presetSubtype="0" decel="100000" fill="hold" nodeType="withEffect">
                                  <p:stCondLst>
                                    <p:cond delay="0"/>
                                  </p:stCondLst>
                                  <p:childTnLst>
                                    <p:animMotion origin="layout" path="M -2.29167E-6 4.07407E-6 L 0.01511 4.07407E-6 " pathEditMode="relative" rAng="0" ptsTypes="AA">
                                      <p:cBhvr>
                                        <p:cTn id="14" dur="750" spd="-100000" fill="hold"/>
                                        <p:tgtEl>
                                          <p:spTgt spid="20"/>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
            <a:extLst>
              <a:ext uri="{FF2B5EF4-FFF2-40B4-BE49-F238E27FC236}">
                <a16:creationId xmlns:a16="http://schemas.microsoft.com/office/drawing/2014/main" id="{213B1CDD-92A0-411F-8DD7-48195D5CF181}"/>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5" name="Picture 14">
            <a:hlinkClick r:id="rId3"/>
            <a:extLst>
              <a:ext uri="{FF2B5EF4-FFF2-40B4-BE49-F238E27FC236}">
                <a16:creationId xmlns:a16="http://schemas.microsoft.com/office/drawing/2014/main" id="{894463A1-28D0-4986-8D26-9BF4E5F0D2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pic>
        <p:nvPicPr>
          <p:cNvPr id="16" name="Picture 2" descr="Gartner Magic Quadrant for Analytics and &#10;Business &#10;Intelligence Platforms 2019">
            <a:hlinkClick r:id="rId3"/>
            <a:extLst>
              <a:ext uri="{FF2B5EF4-FFF2-40B4-BE49-F238E27FC236}">
                <a16:creationId xmlns:a16="http://schemas.microsoft.com/office/drawing/2014/main" id="{B1E60E9E-BCA3-40A8-8470-C3B572DE60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084" b="6474"/>
          <a:stretch/>
        </p:blipFill>
        <p:spPr bwMode="auto">
          <a:xfrm>
            <a:off x="6261100" y="240981"/>
            <a:ext cx="5722619" cy="56702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78077DD3-CBCC-48DB-AE17-E4A724E2A55C}"/>
              </a:ext>
            </a:extLst>
          </p:cNvPr>
          <p:cNvGrpSpPr/>
          <p:nvPr/>
        </p:nvGrpSpPr>
        <p:grpSpPr>
          <a:xfrm>
            <a:off x="484740" y="5060010"/>
            <a:ext cx="2270432" cy="507831"/>
            <a:chOff x="393746" y="2833511"/>
            <a:chExt cx="2270432" cy="507831"/>
          </a:xfrm>
        </p:grpSpPr>
        <p:sp>
          <p:nvSpPr>
            <p:cNvPr id="18" name="Rectangle 17">
              <a:hlinkClick r:id="rId3"/>
              <a:extLst>
                <a:ext uri="{FF2B5EF4-FFF2-40B4-BE49-F238E27FC236}">
                  <a16:creationId xmlns:a16="http://schemas.microsoft.com/office/drawing/2014/main" id="{68CB7135-E830-4CB8-AE7D-4680579DB1EE}"/>
                </a:ext>
              </a:extLst>
            </p:cNvPr>
            <p:cNvSpPr/>
            <p:nvPr/>
          </p:nvSpPr>
          <p:spPr>
            <a:xfrm>
              <a:off x="393746" y="2833511"/>
              <a:ext cx="2270432" cy="507831"/>
            </a:xfrm>
            <a:prstGeom prst="rect">
              <a:avLst/>
            </a:prstGeom>
            <a:solidFill>
              <a:srgbClr val="FFC000"/>
            </a:solidFill>
            <a:ln>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B4E5366-9584-4092-82F6-032DAC57DDDB}"/>
                </a:ext>
              </a:extLst>
            </p:cNvPr>
            <p:cNvSpPr/>
            <p:nvPr/>
          </p:nvSpPr>
          <p:spPr>
            <a:xfrm>
              <a:off x="393746" y="2905025"/>
              <a:ext cx="2270432" cy="369332"/>
            </a:xfrm>
            <a:prstGeom prst="rect">
              <a:avLst/>
            </a:prstGeom>
          </p:spPr>
          <p:txBody>
            <a:bodyPr wrap="square">
              <a:spAutoFit/>
            </a:bodyPr>
            <a:lstStyle/>
            <a:p>
              <a:pPr algn="ctr"/>
              <a:r>
                <a:rPr lang="en-US" dirty="0">
                  <a:solidFill>
                    <a:srgbClr val="262626"/>
                  </a:solidFill>
                  <a:latin typeface="Segoe UI" panose="020B0502040204020203" pitchFamily="34" charset="0"/>
                </a:rPr>
                <a:t>READ REPORT &gt;</a:t>
              </a:r>
            </a:p>
          </p:txBody>
        </p:sp>
      </p:grpSp>
      <p:sp>
        <p:nvSpPr>
          <p:cNvPr id="22" name="Rectangle 21">
            <a:extLst>
              <a:ext uri="{FF2B5EF4-FFF2-40B4-BE49-F238E27FC236}">
                <a16:creationId xmlns:a16="http://schemas.microsoft.com/office/drawing/2014/main" id="{D032AC1B-02E4-43EC-8372-7895C13690DE}"/>
              </a:ext>
            </a:extLst>
          </p:cNvPr>
          <p:cNvSpPr/>
          <p:nvPr/>
        </p:nvSpPr>
        <p:spPr>
          <a:xfrm>
            <a:off x="387603" y="1690539"/>
            <a:ext cx="4819397"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February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Recognized as a leader for Analytics and Business Intelligence Platforms–for 12 consecutive years</a:t>
            </a:r>
          </a:p>
        </p:txBody>
      </p:sp>
      <p:sp>
        <p:nvSpPr>
          <p:cNvPr id="24" name="TextBox 23">
            <a:extLst>
              <a:ext uri="{FF2B5EF4-FFF2-40B4-BE49-F238E27FC236}">
                <a16:creationId xmlns:a16="http://schemas.microsoft.com/office/drawing/2014/main" id="{739E2D52-D4D3-43F7-B624-5E1C81A3B572}"/>
              </a:ext>
            </a:extLst>
          </p:cNvPr>
          <p:cNvSpPr txBox="1"/>
          <p:nvPr/>
        </p:nvSpPr>
        <p:spPr>
          <a:xfrm>
            <a:off x="387603" y="6043647"/>
            <a:ext cx="11476737" cy="646331"/>
          </a:xfrm>
          <a:prstGeom prst="rect">
            <a:avLst/>
          </a:prstGeom>
        </p:spPr>
        <p:txBody>
          <a:bodyPr wrap="square">
            <a:spAutoFit/>
          </a:bodyPr>
          <a:lstStyle>
            <a:defPPr>
              <a:defRPr lang="en-US"/>
            </a:defPPr>
            <a:lvl1pPr>
              <a:defRPr sz="900">
                <a:solidFill>
                  <a:srgbClr val="000000"/>
                </a:solidFill>
                <a:latin typeface="Segoe UI" panose="020B0502040204020203" pitchFamily="34" charset="0"/>
              </a:defRPr>
            </a:lvl1pPr>
          </a:lstStyle>
          <a:p>
            <a:r>
              <a:rPr lang="en-US" dirty="0"/>
              <a:t>This graphic was published by Gartner, Inc. as part of a larger research document and should be evaluated in the context of the entire document. The Gartner document is available upon request from Microsoft.</a:t>
            </a:r>
          </a:p>
          <a:p>
            <a:r>
              <a:rPr lang="en-US" dirty="0"/>
              <a:t>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p:txBody>
      </p:sp>
      <p:pic>
        <p:nvPicPr>
          <p:cNvPr id="23" name="Picture 22" descr="A close up of a logo&#10;&#10;Description generated with very high confidence">
            <a:hlinkClick r:id="rId6"/>
            <a:extLst>
              <a:ext uri="{FF2B5EF4-FFF2-40B4-BE49-F238E27FC236}">
                <a16:creationId xmlns:a16="http://schemas.microsoft.com/office/drawing/2014/main" id="{8E7A92B8-4ACF-49E3-9D94-81844935D0E6}"/>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6110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63" presetClass="path" presetSubtype="0" decel="100000" fill="hold" nodeType="withEffect">
                                  <p:stCondLst>
                                    <p:cond delay="0"/>
                                  </p:stCondLst>
                                  <p:childTnLst>
                                    <p:animMotion origin="layout" path="M -2.29167E-6 4.07407E-6 L 0.01511 4.07407E-6 " pathEditMode="relative" rAng="0" ptsTypes="AA">
                                      <p:cBhvr>
                                        <p:cTn id="9" dur="750" spd="-100000" fill="hold"/>
                                        <p:tgtEl>
                                          <p:spTgt spid="15"/>
                                        </p:tgtEl>
                                        <p:attrNameLst>
                                          <p:attrName>ppt_x</p:attrName>
                                          <p:attrName>ppt_y</p:attrName>
                                        </p:attrNameLst>
                                      </p:cBhvr>
                                      <p:rCtr x="755" y="0"/>
                                    </p:animMotion>
                                  </p:childTnLst>
                                </p:cTn>
                              </p:par>
                              <p:par>
                                <p:cTn id="10" presetID="10" presetClass="entr" presetSubtype="0" fill="hold" nodeType="withEffect">
                                  <p:stCondLst>
                                    <p:cond delay="1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750"/>
                                        <p:tgtEl>
                                          <p:spTgt spid="16"/>
                                        </p:tgtEl>
                                      </p:cBhvr>
                                    </p:animEffect>
                                  </p:childTnLst>
                                </p:cTn>
                              </p:par>
                              <p:par>
                                <p:cTn id="13" presetID="10" presetClass="entr" presetSubtype="0" fill="hold" grpId="0" nodeType="withEffect">
                                  <p:stCondLst>
                                    <p:cond delay="15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35" presetClass="path" presetSubtype="0" decel="100000" fill="hold" grpId="1" nodeType="withEffect">
                                  <p:stCondLst>
                                    <p:cond delay="150"/>
                                  </p:stCondLst>
                                  <p:childTnLst>
                                    <p:animMotion origin="layout" path="M -2.5E-6 3.7037E-6 L -0.0151 3.7037E-6 " pathEditMode="relative" rAng="0" ptsTypes="AA">
                                      <p:cBhvr>
                                        <p:cTn id="17" dur="750" spd="-100000" fill="hold"/>
                                        <p:tgtEl>
                                          <p:spTgt spid="22"/>
                                        </p:tgtEl>
                                        <p:attrNameLst>
                                          <p:attrName>ppt_x</p:attrName>
                                          <p:attrName>ppt_y</p:attrName>
                                        </p:attrNameLst>
                                      </p:cBhvr>
                                      <p:rCtr x="-755" y="0"/>
                                    </p:animMotion>
                                  </p:childTnLst>
                                </p:cTn>
                              </p:par>
                              <p:par>
                                <p:cTn id="18" presetID="10" presetClass="entr" presetSubtype="0" fill="hold" grpId="0" nodeType="withEffect">
                                  <p:stCondLst>
                                    <p:cond delay="15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35" presetClass="path" presetSubtype="0" decel="100000" fill="hold" grpId="1" nodeType="withEffect">
                                  <p:stCondLst>
                                    <p:cond delay="150"/>
                                  </p:stCondLst>
                                  <p:childTnLst>
                                    <p:animMotion origin="layout" path="M -1.875E-6 -4.81481E-6 L -0.0151 -4.81481E-6 " pathEditMode="relative" rAng="0" ptsTypes="AA">
                                      <p:cBhvr>
                                        <p:cTn id="22" dur="750" spd="-100000" fill="hold"/>
                                        <p:tgtEl>
                                          <p:spTgt spid="24"/>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4" grpId="0"/>
      <p:bldP spid="24" grpId="1"/>
    </p:bldLst>
  </p:timing>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FAFAF8"/>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https://player.slideplayer.com/74/12445783/slides/slide_11.jpg">
            <a:extLst>
              <a:ext uri="{FF2B5EF4-FFF2-40B4-BE49-F238E27FC236}">
                <a16:creationId xmlns:a16="http://schemas.microsoft.com/office/drawing/2014/main" id="{CD3504FD-7535-46AE-9F13-3C146DAA1C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EF619875-6AA7-4A92-985F-81C458A8DDC2}"/>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28316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66312A9-B317-437A-A2BE-857382997C3D}"/>
              </a:ext>
            </a:extLst>
          </p:cNvPr>
          <p:cNvPicPr>
            <a:picLocks noChangeAspect="1"/>
          </p:cNvPicPr>
          <p:nvPr/>
        </p:nvPicPr>
        <p:blipFill>
          <a:blip r:embed="rId2"/>
          <a:stretch>
            <a:fillRect/>
          </a:stretch>
        </p:blipFill>
        <p:spPr>
          <a:xfrm>
            <a:off x="2508865" y="2131966"/>
            <a:ext cx="1293981" cy="2594066"/>
          </a:xfrm>
          <a:prstGeom prst="rect">
            <a:avLst/>
          </a:prstGeom>
        </p:spPr>
      </p:pic>
      <p:sp>
        <p:nvSpPr>
          <p:cNvPr id="2" name="Title 1">
            <a:extLst>
              <a:ext uri="{FF2B5EF4-FFF2-40B4-BE49-F238E27FC236}">
                <a16:creationId xmlns:a16="http://schemas.microsoft.com/office/drawing/2014/main" id="{47778E71-6827-4E06-9DDB-A0BFBFC7C973}"/>
              </a:ext>
            </a:extLst>
          </p:cNvPr>
          <p:cNvSpPr>
            <a:spLocks noGrp="1"/>
          </p:cNvSpPr>
          <p:nvPr>
            <p:ph type="title"/>
          </p:nvPr>
        </p:nvSpPr>
        <p:spPr>
          <a:xfrm>
            <a:off x="4044006" y="2418787"/>
            <a:ext cx="4732594" cy="2020426"/>
          </a:xfrm>
        </p:spPr>
        <p:txBody>
          <a:bodyPr>
            <a:noAutofit/>
          </a:bodyPr>
          <a:lstStyle/>
          <a:p>
            <a:r>
              <a:rPr lang="en-US" sz="6000" dirty="0">
                <a:solidFill>
                  <a:srgbClr val="262626"/>
                </a:solidFill>
              </a:rPr>
              <a:t>Please silence cell phones</a:t>
            </a:r>
          </a:p>
        </p:txBody>
      </p:sp>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4" name="Graphic 3" descr="Lightning bolt">
            <a:extLst>
              <a:ext uri="{FF2B5EF4-FFF2-40B4-BE49-F238E27FC236}">
                <a16:creationId xmlns:a16="http://schemas.microsoft.com/office/drawing/2014/main" id="{A4523EFB-9263-451C-99C1-5AB4F7B053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08865" y="2646655"/>
            <a:ext cx="1293982" cy="1564689"/>
          </a:xfrm>
          <a:prstGeom prst="rect">
            <a:avLst/>
          </a:prstGeom>
        </p:spPr>
      </p:pic>
      <p:pic>
        <p:nvPicPr>
          <p:cNvPr id="10" name="Picture 9" descr="A close up of a logo&#10;&#10;Description generated with very high confidence">
            <a:hlinkClick r:id="rId5"/>
            <a:extLst>
              <a:ext uri="{FF2B5EF4-FFF2-40B4-BE49-F238E27FC236}">
                <a16:creationId xmlns:a16="http://schemas.microsoft.com/office/drawing/2014/main" id="{D4FAF08A-314C-4755-89DE-AFAB70D25394}"/>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25422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https://player.slideplayer.com/74/12445783/slides/slide_5.jpg">
            <a:extLst>
              <a:ext uri="{FF2B5EF4-FFF2-40B4-BE49-F238E27FC236}">
                <a16:creationId xmlns:a16="http://schemas.microsoft.com/office/drawing/2014/main" id="{67D31E9B-4594-49C7-A252-B5A118D7EA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0769B789-7E75-473B-9C0C-8B15122FE42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329524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https://player.slideplayer.com/74/12445783/slides/slide_6.jpg">
            <a:extLst>
              <a:ext uri="{FF2B5EF4-FFF2-40B4-BE49-F238E27FC236}">
                <a16:creationId xmlns:a16="http://schemas.microsoft.com/office/drawing/2014/main" id="{1EAEA442-73FB-42E3-8C0C-CE3F3E75E4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73CA5BD6-47D7-419A-BE0F-A2491C50B942}"/>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21494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https://player.slideplayer.com/74/12445783/slides/slide_7.jpg">
            <a:extLst>
              <a:ext uri="{FF2B5EF4-FFF2-40B4-BE49-F238E27FC236}">
                <a16:creationId xmlns:a16="http://schemas.microsoft.com/office/drawing/2014/main" id="{A6A59090-AB25-4BF4-B7CA-1EA66E4212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E839D675-782E-4679-B606-200E78B93E76}"/>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6604748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https://player.slideplayer.com/74/12445783/slides/slide_8.jpg">
            <a:extLst>
              <a:ext uri="{FF2B5EF4-FFF2-40B4-BE49-F238E27FC236}">
                <a16:creationId xmlns:a16="http://schemas.microsoft.com/office/drawing/2014/main" id="{21D9FBBB-8AE8-41EA-A80D-B74B4D0D75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738EE2C9-3794-4D4F-A469-E6B6C70E3907}"/>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553753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FAFAF8"/>
        </a:solidFill>
        <a:effectLst/>
      </p:bgPr>
    </p:bg>
    <p:spTree>
      <p:nvGrpSpPr>
        <p:cNvPr id="1" name=""/>
        <p:cNvGrpSpPr/>
        <p:nvPr/>
      </p:nvGrpSpPr>
      <p:grpSpPr>
        <a:xfrm>
          <a:off x="0" y="0"/>
          <a:ext cx="0" cy="0"/>
          <a:chOff x="0" y="0"/>
          <a:chExt cx="0" cy="0"/>
        </a:xfrm>
      </p:grpSpPr>
      <p:pic>
        <p:nvPicPr>
          <p:cNvPr id="6148" name="Picture 4" descr="How it works">
            <a:extLst>
              <a:ext uri="{FF2B5EF4-FFF2-40B4-BE49-F238E27FC236}">
                <a16:creationId xmlns:a16="http://schemas.microsoft.com/office/drawing/2014/main" id="{C2F6D42F-9391-4660-A3A1-A838CB585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1320"/>
            <a:ext cx="12192000" cy="69393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close up of a logo&#10;&#10;Description generated with very high confidence">
            <a:hlinkClick r:id="rId5"/>
            <a:extLst>
              <a:ext uri="{FF2B5EF4-FFF2-40B4-BE49-F238E27FC236}">
                <a16:creationId xmlns:a16="http://schemas.microsoft.com/office/drawing/2014/main" id="{29EA8535-848D-41F1-844E-BA6FA3A8CE2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137982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1</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Azure Data Studio</a:t>
            </a:r>
          </a:p>
        </p:txBody>
      </p:sp>
      <p:pic>
        <p:nvPicPr>
          <p:cNvPr id="15" name="Picture 14" descr="A close up of a logo&#10;&#10;Description generated with very high confidence">
            <a:hlinkClick r:id="rId5"/>
            <a:extLst>
              <a:ext uri="{FF2B5EF4-FFF2-40B4-BE49-F238E27FC236}">
                <a16:creationId xmlns:a16="http://schemas.microsoft.com/office/drawing/2014/main" id="{2F932585-39E9-4F5F-A2D7-E44DD956E3DD}"/>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8381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F6A540-29E2-4173-858B-93DD8ADF04DE}"/>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3" name="Picture 12" descr="A close up of a logo&#10;&#10;Description generated with very high confidence">
            <a:hlinkClick r:id="rId4"/>
            <a:extLst>
              <a:ext uri="{FF2B5EF4-FFF2-40B4-BE49-F238E27FC236}">
                <a16:creationId xmlns:a16="http://schemas.microsoft.com/office/drawing/2014/main" id="{7A158E15-026E-4A9C-8797-55706E43AD6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217464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AD4554-A126-47C5-8D6A-526F0AEE0B6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BA81ECAE-9895-4929-BCC3-ADA25E723D16}"/>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974050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EACD23-AA01-4311-A741-7B172624DE63}"/>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34658A49-9E8D-4F82-B279-808FC71263DD}"/>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042997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CDCD7D-2C7E-4DCE-83E1-0E1CF92884E0}"/>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2A89C086-4B5D-4635-A1DD-9ACF8DACC02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63050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25FCFA-76CA-4CF6-B180-38DDC90D0EE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Effect>
                      <a14:saturation sat="66000"/>
                    </a14:imgEffect>
                    <a14:imgEffect>
                      <a14:brightnessContrast contrast="-20000"/>
                    </a14:imgEffect>
                  </a14:imgLayer>
                </a14:imgProps>
              </a:ext>
            </a:extLst>
          </a:blip>
          <a:stretch>
            <a:fillRect/>
          </a:stretch>
        </p:blipFill>
        <p:spPr>
          <a:xfrm>
            <a:off x="0" y="1713"/>
            <a:ext cx="12192000" cy="6854573"/>
          </a:xfrm>
          <a:prstGeom prst="rect">
            <a:avLst/>
          </a:prstGeom>
        </p:spPr>
      </p:pic>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8" name="Picture 7" descr="A close up of a logo&#10;&#10;Description generated with very high confidence">
            <a:hlinkClick r:id="rId4"/>
            <a:extLst>
              <a:ext uri="{FF2B5EF4-FFF2-40B4-BE49-F238E27FC236}">
                <a16:creationId xmlns:a16="http://schemas.microsoft.com/office/drawing/2014/main" id="{2B6BF16C-E2C4-4178-84EB-D159E7D2B81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76746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4B0FCB-B80D-48BF-A5AA-30BFDBF2E91C}"/>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2E1F8DF2-98AD-4E43-B975-C35C91CA116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7312018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E8AF79-A7CF-44A9-A942-DC163F018D9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97894BE2-532A-4FBB-B705-EFFEBDB20B8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0767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2DC9C9-CB12-4806-B1BE-F3B895366FE7}"/>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32C683C5-9E4F-4E8C-9F21-6704A67B7F8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743092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214367-D778-4C42-8390-705BCF45EF0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059A4CD0-B4FA-47C4-B465-C799B32496A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087708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62BA33-4F17-47B5-9D38-A58979CDA810}"/>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1C42300D-3726-4928-A3D8-41BF97A76BF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8628307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99AB8E-8A75-4991-9895-8A256DB58A4C}"/>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93283912-0D37-4702-9003-DD70647BCE9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570563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A8B0DD-A199-43FF-BC39-1BB22A30AC15}"/>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7CFC1715-F8C3-4E3A-8FA5-69720BBE850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210944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CCE172-809D-4A54-AFEF-C0A600597037}"/>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75AB4CF4-985C-4E74-A24F-ED11C04DB78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396914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2</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PowerApps</a:t>
            </a:r>
          </a:p>
        </p:txBody>
      </p:sp>
      <p:pic>
        <p:nvPicPr>
          <p:cNvPr id="15" name="Picture 14" descr="A close up of a logo&#10;&#10;Description generated with very high confidence">
            <a:hlinkClick r:id="rId5"/>
            <a:extLst>
              <a:ext uri="{FF2B5EF4-FFF2-40B4-BE49-F238E27FC236}">
                <a16:creationId xmlns:a16="http://schemas.microsoft.com/office/drawing/2014/main" id="{AF197FAA-2BF6-4DF8-8745-44F8EFEF3C5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5017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E93BB79-C0D4-485A-ADCD-232D23A28852}"/>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20" name="Graphic 19" descr="Line Arrow: Straight">
            <a:extLst>
              <a:ext uri="{FF2B5EF4-FFF2-40B4-BE49-F238E27FC236}">
                <a16:creationId xmlns:a16="http://schemas.microsoft.com/office/drawing/2014/main" id="{48ADB4FC-A9FF-4D2E-AF4C-242A60B4E5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8885238" y="559353"/>
            <a:ext cx="914400" cy="914400"/>
          </a:xfrm>
          <a:prstGeom prst="rect">
            <a:avLst/>
          </a:prstGeom>
        </p:spPr>
      </p:pic>
      <p:pic>
        <p:nvPicPr>
          <p:cNvPr id="13" name="Picture 12" descr="A close up of a logo&#10;&#10;Description generated with very high confidence">
            <a:hlinkClick r:id="rId6"/>
            <a:extLst>
              <a:ext uri="{FF2B5EF4-FFF2-40B4-BE49-F238E27FC236}">
                <a16:creationId xmlns:a16="http://schemas.microsoft.com/office/drawing/2014/main" id="{E718D4A7-AA5F-4D81-B57F-51AD18E3AC3B}"/>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0401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146" name="Picture 2" descr="https://pwrappscdn.azureedge.net/cvt-3376f88ecf77a2ae14e64ea4f8a4ee7cd52d6cc1c364c0822c99b4a310a31c00/images/page/cds-apps/hero/hero_1259x472.jpg">
            <a:extLst>
              <a:ext uri="{FF2B5EF4-FFF2-40B4-BE49-F238E27FC236}">
                <a16:creationId xmlns:a16="http://schemas.microsoft.com/office/drawing/2014/main" id="{53DA4290-44A7-47A9-A820-7D8A92EDD26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colorTemperature colorTemp="5300"/>
                    </a14:imgEffect>
                    <a14:imgEffect>
                      <a14:saturation sat="66000"/>
                    </a14:imgEffect>
                  </a14:imgLayer>
                </a14:imgProps>
              </a:ext>
              <a:ext uri="{28A0092B-C50C-407E-A947-70E740481C1C}">
                <a14:useLocalDpi xmlns:a14="http://schemas.microsoft.com/office/drawing/2010/main" val="0"/>
              </a:ext>
            </a:extLst>
          </a:blip>
          <a:srcRect l="3335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9" name="Picture 8" descr="A close up of a logo&#10;&#10;Description generated with very high confidence">
            <a:hlinkClick r:id="rId5"/>
            <a:extLst>
              <a:ext uri="{FF2B5EF4-FFF2-40B4-BE49-F238E27FC236}">
                <a16:creationId xmlns:a16="http://schemas.microsoft.com/office/drawing/2014/main" id="{67DA9B00-F27C-4D04-A6FC-6DAFFF0B2C79}"/>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291151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D2CB39-79AD-4CA6-9D04-5C136E5CB69A}"/>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69F9E276-8090-4703-962F-2B259A6840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682753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DF83E0-15AC-4EB0-A1E1-DAE80EF02BFB}"/>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9FBD9755-B37F-45E8-99CE-155A4278D5B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820496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4F3D45-1245-4C4D-AEEE-8A556E0087FC}"/>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200B08DD-BD3F-4BB6-9F6B-019964B37FE9}"/>
              </a:ext>
            </a:extLst>
          </p:cNvPr>
          <p:cNvSpPr/>
          <p:nvPr/>
        </p:nvSpPr>
        <p:spPr>
          <a:xfrm>
            <a:off x="1871933" y="2708695"/>
            <a:ext cx="2475780" cy="18115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close up of a logo&#10;&#10;Description generated with very high confidence">
            <a:hlinkClick r:id="rId4"/>
            <a:extLst>
              <a:ext uri="{FF2B5EF4-FFF2-40B4-BE49-F238E27FC236}">
                <a16:creationId xmlns:a16="http://schemas.microsoft.com/office/drawing/2014/main" id="{8CF1A4B6-766C-4434-AA30-B1949648552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190952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B6885C-C1E1-4AD1-A280-57965BF33C8D}"/>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DE4EFF08-8DA5-44E6-BE82-640418EE1229}"/>
              </a:ext>
            </a:extLst>
          </p:cNvPr>
          <p:cNvSpPr/>
          <p:nvPr/>
        </p:nvSpPr>
        <p:spPr>
          <a:xfrm>
            <a:off x="8120405" y="5767837"/>
            <a:ext cx="891251"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Line Arrow: Straight">
            <a:extLst>
              <a:ext uri="{FF2B5EF4-FFF2-40B4-BE49-F238E27FC236}">
                <a16:creationId xmlns:a16="http://schemas.microsoft.com/office/drawing/2014/main" id="{002A6FB8-532B-4973-A476-6F3A2DB5C2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5396123" y="1896447"/>
            <a:ext cx="914400" cy="914400"/>
          </a:xfrm>
          <a:prstGeom prst="rect">
            <a:avLst/>
          </a:prstGeom>
        </p:spPr>
      </p:pic>
      <p:pic>
        <p:nvPicPr>
          <p:cNvPr id="14" name="Graphic 13" descr="Line Arrow: Straight">
            <a:extLst>
              <a:ext uri="{FF2B5EF4-FFF2-40B4-BE49-F238E27FC236}">
                <a16:creationId xmlns:a16="http://schemas.microsoft.com/office/drawing/2014/main" id="{B3F5C4B1-E327-42AB-A845-FF138D45B7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5396123" y="2810848"/>
            <a:ext cx="914400" cy="914400"/>
          </a:xfrm>
          <a:prstGeom prst="rect">
            <a:avLst/>
          </a:prstGeom>
        </p:spPr>
      </p:pic>
      <p:pic>
        <p:nvPicPr>
          <p:cNvPr id="15" name="Picture 14" descr="A close up of a logo&#10;&#10;Description generated with very high confidence">
            <a:hlinkClick r:id="rId6"/>
            <a:extLst>
              <a:ext uri="{FF2B5EF4-FFF2-40B4-BE49-F238E27FC236}">
                <a16:creationId xmlns:a16="http://schemas.microsoft.com/office/drawing/2014/main" id="{1050372B-B79B-47A9-B658-264E40694AEB}"/>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150238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A84D25-6443-402A-8BA0-EF6460FAA3D4}"/>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7" name="Rectangle 6">
            <a:extLst>
              <a:ext uri="{FF2B5EF4-FFF2-40B4-BE49-F238E27FC236}">
                <a16:creationId xmlns:a16="http://schemas.microsoft.com/office/drawing/2014/main" id="{470C6D7B-1038-4DDE-866D-9D384A74E349}"/>
              </a:ext>
            </a:extLst>
          </p:cNvPr>
          <p:cNvSpPr/>
          <p:nvPr/>
        </p:nvSpPr>
        <p:spPr>
          <a:xfrm>
            <a:off x="6920182" y="4784569"/>
            <a:ext cx="1176067"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close up of a logo&#10;&#10;Description generated with very high confidence">
            <a:hlinkClick r:id="rId4"/>
            <a:extLst>
              <a:ext uri="{FF2B5EF4-FFF2-40B4-BE49-F238E27FC236}">
                <a16:creationId xmlns:a16="http://schemas.microsoft.com/office/drawing/2014/main" id="{EE7F9524-02A8-4626-84D5-E54DA15F9C2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98405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961DD3-B39C-4095-AD0C-F87E26200388}"/>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190539DB-57A1-44F6-BFED-5966D230428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615837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FCF46B-C2C5-438D-8171-12209A696D52}"/>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CA57F97D-8800-4E01-9577-AE9BFEC6DC28}"/>
              </a:ext>
            </a:extLst>
          </p:cNvPr>
          <p:cNvSpPr/>
          <p:nvPr/>
        </p:nvSpPr>
        <p:spPr>
          <a:xfrm>
            <a:off x="7024958" y="1346044"/>
            <a:ext cx="852218" cy="7018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close up of a logo&#10;&#10;Description generated with very high confidence">
            <a:hlinkClick r:id="rId4"/>
            <a:extLst>
              <a:ext uri="{FF2B5EF4-FFF2-40B4-BE49-F238E27FC236}">
                <a16:creationId xmlns:a16="http://schemas.microsoft.com/office/drawing/2014/main" id="{FC17417C-D256-4FD1-82E2-13158C9ADBD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440224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991F45-4AF3-4F33-A2A5-CA022153ABB4}"/>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3D6C4950-007A-4A8E-9976-B98F594A784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938442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7DE681-C46B-4487-8AC4-0036314F8525}"/>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40125412-8192-422C-92D2-604D8581C164}"/>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935720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C1BC7E-1AB6-4061-92A8-C8380E7AAE13}"/>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close up of a logo&#10;&#10;Description generated with very high confidence">
            <a:hlinkClick r:id="rId4"/>
            <a:extLst>
              <a:ext uri="{FF2B5EF4-FFF2-40B4-BE49-F238E27FC236}">
                <a16:creationId xmlns:a16="http://schemas.microsoft.com/office/drawing/2014/main" id="{DF92C84B-E2A8-47CC-8394-57B8E8C749C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85037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8" name="Picture 6" descr="https://pwrappscdn.azureedge.net/cvt-d5f27fd82a1ad84ed645290a17a849c3737f970d050016478a0fe1d975e6d000/images/page/build-powerapps/hero/hero_1600x600.jpg">
            <a:extLst>
              <a:ext uri="{FF2B5EF4-FFF2-40B4-BE49-F238E27FC236}">
                <a16:creationId xmlns:a16="http://schemas.microsoft.com/office/drawing/2014/main" id="{D9CC4AC7-9FD4-4C23-A89E-EE69ABC90CE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26983" r="63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9" name="Picture 8" descr="A close up of a logo&#10;&#10;Description generated with very high confidence">
            <a:hlinkClick r:id="rId5"/>
            <a:extLst>
              <a:ext uri="{FF2B5EF4-FFF2-40B4-BE49-F238E27FC236}">
                <a16:creationId xmlns:a16="http://schemas.microsoft.com/office/drawing/2014/main" id="{67DA9B00-F27C-4D04-A6FC-6DAFFF0B2C79}"/>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487837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03DB03-D72C-4394-BBF8-206A2123A65E}"/>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A close up of a logo&#10;&#10;Description generated with very high confidence">
            <a:hlinkClick r:id="rId4"/>
            <a:extLst>
              <a:ext uri="{FF2B5EF4-FFF2-40B4-BE49-F238E27FC236}">
                <a16:creationId xmlns:a16="http://schemas.microsoft.com/office/drawing/2014/main" id="{FFE3289E-DF53-47C8-8FCD-E38BC23F25D6}"/>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321493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47774D-2501-42C8-A3B2-0E03F178E431}"/>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014B9599-400F-46D0-B790-04973D6BA13D}"/>
              </a:ext>
            </a:extLst>
          </p:cNvPr>
          <p:cNvSpPr/>
          <p:nvPr/>
        </p:nvSpPr>
        <p:spPr>
          <a:xfrm>
            <a:off x="724758" y="3476625"/>
            <a:ext cx="761141"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7BED1ED-66A8-4D66-915F-C949B78DF7F2}"/>
              </a:ext>
            </a:extLst>
          </p:cNvPr>
          <p:cNvSpPr/>
          <p:nvPr/>
        </p:nvSpPr>
        <p:spPr>
          <a:xfrm>
            <a:off x="9547860" y="2834641"/>
            <a:ext cx="1158240" cy="186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9EBEF5D-26FA-49C2-A35E-CFDCC56E18F4}"/>
              </a:ext>
            </a:extLst>
          </p:cNvPr>
          <p:cNvSpPr/>
          <p:nvPr/>
        </p:nvSpPr>
        <p:spPr>
          <a:xfrm>
            <a:off x="10702612" y="2598420"/>
            <a:ext cx="506408" cy="2311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close up of a logo&#10;&#10;Description generated with very high confidence">
            <a:hlinkClick r:id="rId4"/>
            <a:extLst>
              <a:ext uri="{FF2B5EF4-FFF2-40B4-BE49-F238E27FC236}">
                <a16:creationId xmlns:a16="http://schemas.microsoft.com/office/drawing/2014/main" id="{29CC6F4B-0088-43F3-906D-A57E0CF04E5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326625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BD8AE-C355-4A27-921A-B5A8A3433CF6}"/>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16200000">
            <a:off x="3142020" y="327844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Graphic 6" descr="Line Arrow: Clockwise curve">
            <a:extLst>
              <a:ext uri="{FF2B5EF4-FFF2-40B4-BE49-F238E27FC236}">
                <a16:creationId xmlns:a16="http://schemas.microsoft.com/office/drawing/2014/main" id="{19839231-58AF-4200-A467-B1021F69E4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10127809" y="5961011"/>
            <a:ext cx="914400" cy="914400"/>
          </a:xfrm>
          <a:prstGeom prst="rect">
            <a:avLst/>
          </a:prstGeom>
        </p:spPr>
      </p:pic>
      <p:pic>
        <p:nvPicPr>
          <p:cNvPr id="12" name="Picture 11" descr="A close up of a logo&#10;&#10;Description generated with very high confidence">
            <a:hlinkClick r:id="rId6"/>
            <a:extLst>
              <a:ext uri="{FF2B5EF4-FFF2-40B4-BE49-F238E27FC236}">
                <a16:creationId xmlns:a16="http://schemas.microsoft.com/office/drawing/2014/main" id="{7D2E8567-AEC5-4C9F-B3E1-607BE80572B5}"/>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33338" y="6532092"/>
            <a:ext cx="305953" cy="307555"/>
          </a:xfrm>
          <a:prstGeom prst="ellipse">
            <a:avLst/>
          </a:prstGeom>
        </p:spPr>
      </p:pic>
    </p:spTree>
    <p:extLst>
      <p:ext uri="{BB962C8B-B14F-4D97-AF65-F5344CB8AC3E}">
        <p14:creationId xmlns:p14="http://schemas.microsoft.com/office/powerpoint/2010/main" val="10143317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500430-71A7-4970-BB9D-78EE8E352AFD}"/>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16200000">
            <a:off x="3142020" y="327844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E0BE3B57-CAC6-4FC9-8A88-D50496EFE6D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3338" y="6532092"/>
            <a:ext cx="305953" cy="307555"/>
          </a:xfrm>
          <a:prstGeom prst="ellipse">
            <a:avLst/>
          </a:prstGeom>
        </p:spPr>
      </p:pic>
    </p:spTree>
    <p:extLst>
      <p:ext uri="{BB962C8B-B14F-4D97-AF65-F5344CB8AC3E}">
        <p14:creationId xmlns:p14="http://schemas.microsoft.com/office/powerpoint/2010/main" val="12616708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8A4E37-1075-45B6-A2EC-039D54E2282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7" name="Rectangle 6">
            <a:extLst>
              <a:ext uri="{FF2B5EF4-FFF2-40B4-BE49-F238E27FC236}">
                <a16:creationId xmlns:a16="http://schemas.microsoft.com/office/drawing/2014/main" id="{2FEB5151-731B-4857-889E-917E78E44943}"/>
              </a:ext>
            </a:extLst>
          </p:cNvPr>
          <p:cNvSpPr/>
          <p:nvPr/>
        </p:nvSpPr>
        <p:spPr>
          <a:xfrm>
            <a:off x="25400" y="1115909"/>
            <a:ext cx="584200" cy="52874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close up of a logo&#10;&#10;Description generated with very high confidence">
            <a:hlinkClick r:id="rId4"/>
            <a:extLst>
              <a:ext uri="{FF2B5EF4-FFF2-40B4-BE49-F238E27FC236}">
                <a16:creationId xmlns:a16="http://schemas.microsoft.com/office/drawing/2014/main" id="{A3D3E5C1-5B88-4CCB-9421-C80D7A9BE5A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243343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9EB716-51E3-4C64-A5A4-D4F3170DD792}"/>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C0645A8-4524-4379-A4F0-7AEF82438EE0}"/>
              </a:ext>
            </a:extLst>
          </p:cNvPr>
          <p:cNvSpPr/>
          <p:nvPr/>
        </p:nvSpPr>
        <p:spPr>
          <a:xfrm>
            <a:off x="10829924" y="2914650"/>
            <a:ext cx="1319213" cy="5143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F762057B-36B4-4E2F-BCE9-A40715B18408}"/>
              </a:ext>
            </a:extLst>
          </p:cNvPr>
          <p:cNvPicPr>
            <a:picLocks noChangeAspect="1"/>
          </p:cNvPicPr>
          <p:nvPr/>
        </p:nvPicPr>
        <p:blipFill>
          <a:blip r:embed="rId4"/>
          <a:stretch>
            <a:fillRect/>
          </a:stretch>
        </p:blipFill>
        <p:spPr>
          <a:xfrm>
            <a:off x="1388321" y="3429000"/>
            <a:ext cx="6228739" cy="3140923"/>
          </a:xfrm>
          <a:prstGeom prst="rect">
            <a:avLst/>
          </a:prstGeom>
        </p:spPr>
      </p:pic>
      <p:pic>
        <p:nvPicPr>
          <p:cNvPr id="13" name="Picture 12" descr="A close up of a logo&#10;&#10;Description generated with very high confidence">
            <a:hlinkClick r:id="rId5"/>
            <a:extLst>
              <a:ext uri="{FF2B5EF4-FFF2-40B4-BE49-F238E27FC236}">
                <a16:creationId xmlns:a16="http://schemas.microsoft.com/office/drawing/2014/main" id="{030B2934-833A-49C5-AECC-46A4D5D3A0B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331644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EA300C-5B1A-4933-9D34-195D4BC61740}"/>
              </a:ext>
            </a:extLst>
          </p:cNvPr>
          <p:cNvPicPr>
            <a:picLocks noChangeAspect="1"/>
          </p:cNvPicPr>
          <p:nvPr/>
        </p:nvPicPr>
        <p:blipFill>
          <a:blip r:embed="rId3"/>
          <a:stretch>
            <a:fillRect/>
          </a:stretch>
        </p:blipFill>
        <p:spPr>
          <a:xfrm>
            <a:off x="0" y="5796"/>
            <a:ext cx="12192000" cy="68464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015ED5DA-5360-4E8A-8B42-50AC0FF12336}"/>
              </a:ext>
            </a:extLst>
          </p:cNvPr>
          <p:cNvSpPr/>
          <p:nvPr/>
        </p:nvSpPr>
        <p:spPr>
          <a:xfrm>
            <a:off x="9542663" y="4388342"/>
            <a:ext cx="1847388" cy="81397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close up of a logo&#10;&#10;Description generated with very high confidence">
            <a:hlinkClick r:id="rId4"/>
            <a:extLst>
              <a:ext uri="{FF2B5EF4-FFF2-40B4-BE49-F238E27FC236}">
                <a16:creationId xmlns:a16="http://schemas.microsoft.com/office/drawing/2014/main" id="{24D8B37D-1525-43A9-B8D6-3EE794A01EF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05813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8B3F7E-0FFD-4ECD-9C87-DF14E9635F99}"/>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4" name="Picture 3">
            <a:extLst>
              <a:ext uri="{FF2B5EF4-FFF2-40B4-BE49-F238E27FC236}">
                <a16:creationId xmlns:a16="http://schemas.microsoft.com/office/drawing/2014/main" id="{B340C37E-940D-4A52-8DED-E7FC20521E7B}"/>
              </a:ext>
            </a:extLst>
          </p:cNvPr>
          <p:cNvPicPr>
            <a:picLocks noChangeAspect="1"/>
          </p:cNvPicPr>
          <p:nvPr/>
        </p:nvPicPr>
        <p:blipFill>
          <a:blip r:embed="rId4"/>
          <a:stretch>
            <a:fillRect/>
          </a:stretch>
        </p:blipFill>
        <p:spPr>
          <a:xfrm>
            <a:off x="0" y="2683046"/>
            <a:ext cx="4690586" cy="4174954"/>
          </a:xfrm>
          <a:prstGeom prst="rect">
            <a:avLst/>
          </a:prstGeom>
        </p:spPr>
      </p:pic>
      <p:sp>
        <p:nvSpPr>
          <p:cNvPr id="13" name="Rectangle 12">
            <a:extLst>
              <a:ext uri="{FF2B5EF4-FFF2-40B4-BE49-F238E27FC236}">
                <a16:creationId xmlns:a16="http://schemas.microsoft.com/office/drawing/2014/main" id="{0A8DD350-A255-4651-8921-8EDDEC8ACC00}"/>
              </a:ext>
            </a:extLst>
          </p:cNvPr>
          <p:cNvSpPr/>
          <p:nvPr/>
        </p:nvSpPr>
        <p:spPr>
          <a:xfrm>
            <a:off x="9542663" y="5577862"/>
            <a:ext cx="1928870"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28A4292-6B93-4DF0-80AB-645EFA918682}"/>
              </a:ext>
            </a:extLst>
          </p:cNvPr>
          <p:cNvSpPr/>
          <p:nvPr/>
        </p:nvSpPr>
        <p:spPr>
          <a:xfrm>
            <a:off x="3639844" y="3444536"/>
            <a:ext cx="1050741" cy="13316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close up of a logo&#10;&#10;Description generated with very high confidence">
            <a:hlinkClick r:id="rId5"/>
            <a:extLst>
              <a:ext uri="{FF2B5EF4-FFF2-40B4-BE49-F238E27FC236}">
                <a16:creationId xmlns:a16="http://schemas.microsoft.com/office/drawing/2014/main" id="{A6D68F7E-6400-4571-A543-8044ECFEB0A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539476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FA86AC-2D89-4216-8330-C10B2549CAED}"/>
              </a:ext>
            </a:extLst>
          </p:cNvPr>
          <p:cNvPicPr>
            <a:picLocks noChangeAspect="1"/>
          </p:cNvPicPr>
          <p:nvPr/>
        </p:nvPicPr>
        <p:blipFill>
          <a:blip r:embed="rId3"/>
          <a:stretch>
            <a:fillRect/>
          </a:stretch>
        </p:blipFill>
        <p:spPr>
          <a:xfrm>
            <a:off x="0" y="7646"/>
            <a:ext cx="12192000" cy="68427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341622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EA568B-D9AF-49CC-BAA6-59176A144C7E}"/>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6179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EFFDA1-50FC-4017-BB48-CA46D2E9F884}"/>
              </a:ext>
            </a:extLst>
          </p:cNvPr>
          <p:cNvPicPr>
            <a:picLocks noChangeAspect="1"/>
          </p:cNvPicPr>
          <p:nvPr/>
        </p:nvPicPr>
        <p:blipFill>
          <a:blip r:embed="rId2"/>
          <a:stretch>
            <a:fillRect/>
          </a:stretch>
        </p:blipFill>
        <p:spPr>
          <a:xfrm>
            <a:off x="1122789" y="0"/>
            <a:ext cx="9946422" cy="6858000"/>
          </a:xfrm>
          <a:prstGeom prst="rect">
            <a:avLst/>
          </a:prstGeom>
        </p:spPr>
      </p:pic>
      <p:sp>
        <p:nvSpPr>
          <p:cNvPr id="41" name="Rectangle 40">
            <a:hlinkClick r:id="rId3"/>
            <a:extLst>
              <a:ext uri="{FF2B5EF4-FFF2-40B4-BE49-F238E27FC236}">
                <a16:creationId xmlns:a16="http://schemas.microsoft.com/office/drawing/2014/main" id="{68EE56C9-6ACF-4D0B-AD38-4C31698D7C49}"/>
              </a:ext>
            </a:extLst>
          </p:cNvPr>
          <p:cNvSpPr/>
          <p:nvPr/>
        </p:nvSpPr>
        <p:spPr>
          <a:xfrm>
            <a:off x="6396038" y="1290590"/>
            <a:ext cx="1145382" cy="137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2" name="Rectangle 41">
            <a:hlinkClick r:id="rId4"/>
            <a:extLst>
              <a:ext uri="{FF2B5EF4-FFF2-40B4-BE49-F238E27FC236}">
                <a16:creationId xmlns:a16="http://schemas.microsoft.com/office/drawing/2014/main" id="{2DBA0FFF-F002-4769-9A08-472C00E4C3A7}"/>
              </a:ext>
            </a:extLst>
          </p:cNvPr>
          <p:cNvSpPr/>
          <p:nvPr/>
        </p:nvSpPr>
        <p:spPr>
          <a:xfrm>
            <a:off x="7718798" y="1290590"/>
            <a:ext cx="495300" cy="137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3" name="Rectangle 42">
            <a:hlinkClick r:id="rId5"/>
            <a:extLst>
              <a:ext uri="{FF2B5EF4-FFF2-40B4-BE49-F238E27FC236}">
                <a16:creationId xmlns:a16="http://schemas.microsoft.com/office/drawing/2014/main" id="{1986E60A-9502-46E0-9731-94A6FE30FCB6}"/>
              </a:ext>
            </a:extLst>
          </p:cNvPr>
          <p:cNvSpPr/>
          <p:nvPr/>
        </p:nvSpPr>
        <p:spPr>
          <a:xfrm>
            <a:off x="8391476" y="1290590"/>
            <a:ext cx="352474" cy="1375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4" name="Rectangle 43">
            <a:hlinkClick r:id="rId6"/>
            <a:extLst>
              <a:ext uri="{FF2B5EF4-FFF2-40B4-BE49-F238E27FC236}">
                <a16:creationId xmlns:a16="http://schemas.microsoft.com/office/drawing/2014/main" id="{4DB4ADF7-406D-48B9-AFFA-C4616A8BCBAE}"/>
              </a:ext>
            </a:extLst>
          </p:cNvPr>
          <p:cNvSpPr/>
          <p:nvPr/>
        </p:nvSpPr>
        <p:spPr>
          <a:xfrm>
            <a:off x="8921328" y="1290590"/>
            <a:ext cx="533823" cy="1375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5" name="Rectangle 44">
            <a:hlinkClick r:id="rId7"/>
            <a:extLst>
              <a:ext uri="{FF2B5EF4-FFF2-40B4-BE49-F238E27FC236}">
                <a16:creationId xmlns:a16="http://schemas.microsoft.com/office/drawing/2014/main" id="{953123F1-5378-473E-A623-7A558FA8F248}"/>
              </a:ext>
            </a:extLst>
          </p:cNvPr>
          <p:cNvSpPr/>
          <p:nvPr/>
        </p:nvSpPr>
        <p:spPr>
          <a:xfrm>
            <a:off x="9632529" y="1290591"/>
            <a:ext cx="613197" cy="132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0" name="Parallelogram 1">
            <a:extLst>
              <a:ext uri="{FF2B5EF4-FFF2-40B4-BE49-F238E27FC236}">
                <a16:creationId xmlns:a16="http://schemas.microsoft.com/office/drawing/2014/main" id="{83F8675A-0ADD-4739-9914-925872CD43A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5" name="Rectangle 14">
            <a:hlinkClick r:id="rId8"/>
            <a:extLst>
              <a:ext uri="{FF2B5EF4-FFF2-40B4-BE49-F238E27FC236}">
                <a16:creationId xmlns:a16="http://schemas.microsoft.com/office/drawing/2014/main" id="{9FE78C64-7F18-4CC8-9E44-39E3B40A4738}"/>
              </a:ext>
            </a:extLst>
          </p:cNvPr>
          <p:cNvSpPr/>
          <p:nvPr/>
        </p:nvSpPr>
        <p:spPr>
          <a:xfrm>
            <a:off x="9570245" y="1480827"/>
            <a:ext cx="675482" cy="132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6" name="Rectangle 15">
            <a:hlinkClick r:id="rId9"/>
            <a:extLst>
              <a:ext uri="{FF2B5EF4-FFF2-40B4-BE49-F238E27FC236}">
                <a16:creationId xmlns:a16="http://schemas.microsoft.com/office/drawing/2014/main" id="{DB238B42-6F5B-4A82-8FFC-DF11E142E619}"/>
              </a:ext>
            </a:extLst>
          </p:cNvPr>
          <p:cNvSpPr/>
          <p:nvPr/>
        </p:nvSpPr>
        <p:spPr>
          <a:xfrm>
            <a:off x="2457450" y="429905"/>
            <a:ext cx="1444624" cy="1589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7" name="Rectangle 16">
            <a:hlinkClick r:id="rId9"/>
            <a:extLst>
              <a:ext uri="{FF2B5EF4-FFF2-40B4-BE49-F238E27FC236}">
                <a16:creationId xmlns:a16="http://schemas.microsoft.com/office/drawing/2014/main" id="{3386F39E-A5D0-446B-B938-25F467A30F5D}"/>
              </a:ext>
            </a:extLst>
          </p:cNvPr>
          <p:cNvSpPr/>
          <p:nvPr/>
        </p:nvSpPr>
        <p:spPr>
          <a:xfrm>
            <a:off x="1804338" y="1228288"/>
            <a:ext cx="1507187" cy="3592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pic>
        <p:nvPicPr>
          <p:cNvPr id="19" name="Picture 18" descr="A close up of a logo&#10;&#10;Description generated with very high confidence">
            <a:hlinkClick r:id="rId10"/>
            <a:extLst>
              <a:ext uri="{FF2B5EF4-FFF2-40B4-BE49-F238E27FC236}">
                <a16:creationId xmlns:a16="http://schemas.microsoft.com/office/drawing/2014/main" id="{63909E4C-36E3-4948-B8F5-73A578CADAB9}"/>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504462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12524936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5C7BBE-8512-4D67-887A-4FFE64A98A60}"/>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87223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8CD729B1-B544-4AB7-8444-945E54315CA1}"/>
              </a:ext>
            </a:extLst>
          </p:cNvPr>
          <p:cNvPicPr>
            <a:picLocks noChangeAspect="1"/>
          </p:cNvPicPr>
          <p:nvPr/>
        </p:nvPicPr>
        <p:blipFill>
          <a:blip r:embed="rId5"/>
          <a:stretch>
            <a:fillRect/>
          </a:stretch>
        </p:blipFill>
        <p:spPr>
          <a:xfrm>
            <a:off x="3740" y="0"/>
            <a:ext cx="12184520" cy="6858000"/>
          </a:xfrm>
          <a:prstGeom prst="rect">
            <a:avLst/>
          </a:prstGeom>
        </p:spPr>
      </p:pic>
    </p:spTree>
    <p:extLst>
      <p:ext uri="{BB962C8B-B14F-4D97-AF65-F5344CB8AC3E}">
        <p14:creationId xmlns:p14="http://schemas.microsoft.com/office/powerpoint/2010/main" val="356725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372465-697E-49F9-87FD-EF2A40ACF23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529621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5BE963-E0B4-45BB-871B-E7F2097DC297}"/>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353281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3885C1-3477-4079-96D5-326FB1EE2D97}"/>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511744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9556C7-3E2B-4198-B919-75FA229A766C}"/>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417398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F8ECC3-3B94-46DB-9EA9-970E2A1CC635}"/>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917351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8F1432-3DE4-4CDF-8DCD-FD112A3F239A}"/>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429276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62EE30-DAF6-428F-98D2-30DDBD0A7221}"/>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6267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9D4012-58D8-4DA2-8ACD-F6FF0B8081D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7943"/>
          <a:stretch/>
        </p:blipFill>
        <p:spPr>
          <a:xfrm>
            <a:off x="-1076" y="-5192"/>
            <a:ext cx="6320308" cy="6858000"/>
          </a:xfrm>
          <a:prstGeom prst="rect">
            <a:avLst/>
          </a:prstGeom>
        </p:spPr>
      </p:pic>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pic>
        <p:nvPicPr>
          <p:cNvPr id="23" name="Picture 22" descr="A close up of a logo&#10;&#10;Description generated with very high confidence">
            <a:extLst>
              <a:ext uri="{FF2B5EF4-FFF2-40B4-BE49-F238E27FC236}">
                <a16:creationId xmlns:a16="http://schemas.microsoft.com/office/drawing/2014/main" id="{7EDB1FF4-9B6C-4960-9802-A4AFC7ACB76E}"/>
              </a:ext>
            </a:extLst>
          </p:cNvPr>
          <p:cNvPicPr>
            <a:picLocks noChangeAspect="1"/>
          </p:cNvPicPr>
          <p:nvPr/>
        </p:nvPicPr>
        <p:blipFill rotWithShape="1">
          <a:blip r:embed="rId5">
            <a:extLst>
              <a:ext uri="{28A0092B-C50C-407E-A947-70E740481C1C}">
                <a14:useLocalDpi xmlns:a14="http://schemas.microsoft.com/office/drawing/2010/main" val="0"/>
              </a:ext>
            </a:extLst>
          </a:blip>
          <a:srcRect t="33816"/>
          <a:stretch/>
        </p:blipFill>
        <p:spPr>
          <a:xfrm>
            <a:off x="4078768" y="3638"/>
            <a:ext cx="2257591" cy="6854362"/>
          </a:xfrm>
          <a:prstGeom prst="rect">
            <a:avLst/>
          </a:prstGeom>
        </p:spPr>
      </p:pic>
      <p:sp>
        <p:nvSpPr>
          <p:cNvPr id="36" name="Rounded Rectangle 12">
            <a:extLst>
              <a:ext uri="{FF2B5EF4-FFF2-40B4-BE49-F238E27FC236}">
                <a16:creationId xmlns:a16="http://schemas.microsoft.com/office/drawing/2014/main" id="{AD5F885F-7E86-4ECD-8E69-EFB13D0ECEF8}"/>
              </a:ext>
            </a:extLst>
          </p:cNvPr>
          <p:cNvSpPr/>
          <p:nvPr/>
        </p:nvSpPr>
        <p:spPr>
          <a:xfrm>
            <a:off x="5779102"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7064052"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793872" y="4025997"/>
            <a:ext cx="5827644" cy="338554"/>
          </a:xfrm>
          <a:prstGeom prst="rect">
            <a:avLst/>
          </a:prstGeom>
        </p:spPr>
        <p:txBody>
          <a:bodyPr wrap="square">
            <a:spAutoFit/>
          </a:bodyPr>
          <a:lstStyle/>
          <a:p>
            <a:pPr algn="ctr" defTabSz="1219170"/>
            <a:r>
              <a:rPr lang="en-US" sz="1600" kern="0" spc="27" dirty="0">
                <a:solidFill>
                  <a:srgbClr val="262626"/>
                </a:solidFill>
                <a:latin typeface="Segoe UI"/>
              </a:rPr>
              <a:t>Submit your feedback by the end of this presentation.</a:t>
            </a:r>
          </a:p>
        </p:txBody>
      </p:sp>
      <p:sp>
        <p:nvSpPr>
          <p:cNvPr id="95" name="Rectangle 94">
            <a:hlinkClick r:id="rId6"/>
            <a:extLst>
              <a:ext uri="{FF2B5EF4-FFF2-40B4-BE49-F238E27FC236}">
                <a16:creationId xmlns:a16="http://schemas.microsoft.com/office/drawing/2014/main" id="{DB770E5D-D707-4420-B636-54598694651C}"/>
              </a:ext>
            </a:extLst>
          </p:cNvPr>
          <p:cNvSpPr/>
          <p:nvPr/>
        </p:nvSpPr>
        <p:spPr>
          <a:xfrm>
            <a:off x="5928070" y="2839998"/>
            <a:ext cx="5559248" cy="101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6000" dirty="0">
                <a:solidFill>
                  <a:srgbClr val="262626"/>
                </a:solidFill>
                <a:latin typeface="Segoe UI Light" panose="020B0502040204020203" pitchFamily="34" charset="0"/>
                <a:cs typeface="Segoe UI Light" panose="020B0502040204020203" pitchFamily="34" charset="0"/>
              </a:rPr>
              <a:t>bit.ly/2GPsPMr</a:t>
            </a:r>
            <a:endParaRPr kumimoji="0" lang="en-US" sz="60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endParaRP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0" name="Picture 29" descr="A close up of a logo&#10;&#10;Description generated with very high confidence">
            <a:hlinkClick r:id="rId7"/>
            <a:extLst>
              <a:ext uri="{FF2B5EF4-FFF2-40B4-BE49-F238E27FC236}">
                <a16:creationId xmlns:a16="http://schemas.microsoft.com/office/drawing/2014/main" id="{9584D667-E8DA-46ED-B3C9-F5E3347B1D1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582396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1CF6C4-1435-40CA-B87D-76DBB12CAFAF}"/>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44820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FDCB01-9EFB-44A3-8927-B185901606E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947765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2AC3B9-9222-4F44-B185-CFE3ECDC1514}"/>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5601528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D26A63-8C65-40E3-92F3-628B05A7A606}"/>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658256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0B2AEC-4C26-4D70-B8C5-32606ED5B504}"/>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484516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A695E1-05E1-41CD-8C91-FECA3C7D9ABA}"/>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2A341B14-6D3B-40F6-BB8A-39C82F93F7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7970838" y="3581795"/>
            <a:ext cx="914400" cy="914400"/>
          </a:xfrm>
          <a:prstGeom prst="rect">
            <a:avLst/>
          </a:prstGeom>
        </p:spPr>
      </p:pic>
    </p:spTree>
    <p:extLst>
      <p:ext uri="{BB962C8B-B14F-4D97-AF65-F5344CB8AC3E}">
        <p14:creationId xmlns:p14="http://schemas.microsoft.com/office/powerpoint/2010/main" val="38706251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C90347-6D2D-447B-85AC-E9E2416A680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124699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3BE896-D2F6-4C32-B8E1-F39C3164F7C9}"/>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793911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722230-7B32-4D1E-BE5C-7E88FD821D8A}"/>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525715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AAE9CD-2E1C-4EF7-899E-38861B26687F}"/>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86325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09D8E90-5275-4E1E-9A4D-5B2EA093557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tretch>
            <a:fillRect/>
          </a:stretch>
        </p:blipFill>
        <p:spPr>
          <a:xfrm>
            <a:off x="0" y="1900964"/>
            <a:ext cx="3717777" cy="4957036"/>
          </a:xfrm>
          <a:prstGeom prst="rect">
            <a:avLst/>
          </a:prstGeom>
        </p:spPr>
      </p:pic>
      <p:grpSp>
        <p:nvGrpSpPr>
          <p:cNvPr id="82" name="Group 81">
            <a:extLst>
              <a:ext uri="{FF2B5EF4-FFF2-40B4-BE49-F238E27FC236}">
                <a16:creationId xmlns:a16="http://schemas.microsoft.com/office/drawing/2014/main" id="{1E305D63-6F96-40D2-8239-F429425A9FA8}"/>
              </a:ext>
            </a:extLst>
          </p:cNvPr>
          <p:cNvGrpSpPr/>
          <p:nvPr/>
        </p:nvGrpSpPr>
        <p:grpSpPr>
          <a:xfrm>
            <a:off x="80793" y="6569923"/>
            <a:ext cx="831504" cy="252506"/>
            <a:chOff x="668108" y="601336"/>
            <a:chExt cx="3665655" cy="1113164"/>
          </a:xfrm>
          <a:solidFill>
            <a:sysClr val="window" lastClr="FFFFFF"/>
          </a:solidFill>
        </p:grpSpPr>
        <p:pic>
          <p:nvPicPr>
            <p:cNvPr id="84" name="Picture 83">
              <a:hlinkClick r:id="rId5"/>
              <a:extLst>
                <a:ext uri="{FF2B5EF4-FFF2-40B4-BE49-F238E27FC236}">
                  <a16:creationId xmlns:a16="http://schemas.microsoft.com/office/drawing/2014/main" id="{5772C39F-2607-4E23-A531-A7B8E8687F7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6" name="Picture 85">
              <a:hlinkClick r:id="rId5"/>
              <a:extLst>
                <a:ext uri="{FF2B5EF4-FFF2-40B4-BE49-F238E27FC236}">
                  <a16:creationId xmlns:a16="http://schemas.microsoft.com/office/drawing/2014/main" id="{D6365C6C-5BEB-4A48-B1F4-087A73C791A3}"/>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89" name="Parallelogram 1">
            <a:extLst>
              <a:ext uri="{FF2B5EF4-FFF2-40B4-BE49-F238E27FC236}">
                <a16:creationId xmlns:a16="http://schemas.microsoft.com/office/drawing/2014/main" id="{80036C24-FAA1-4A05-AE36-C5CABB173C59}"/>
              </a:ext>
            </a:extLst>
          </p:cNvPr>
          <p:cNvSpPr/>
          <p:nvPr/>
        </p:nvSpPr>
        <p:spPr>
          <a:xfrm rot="16200000">
            <a:off x="3175189" y="327693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88" name="Parallelogram 1">
            <a:extLst>
              <a:ext uri="{FF2B5EF4-FFF2-40B4-BE49-F238E27FC236}">
                <a16:creationId xmlns:a16="http://schemas.microsoft.com/office/drawing/2014/main" id="{7AB45811-07E8-4591-BA0C-0C8D1012DCE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98" name="Text Placeholder 9">
            <a:hlinkClick r:id="rId8"/>
            <a:extLst>
              <a:ext uri="{FF2B5EF4-FFF2-40B4-BE49-F238E27FC236}">
                <a16:creationId xmlns:a16="http://schemas.microsoft.com/office/drawing/2014/main" id="{D5284855-8A2B-4362-BCA5-EB08CD786211}"/>
              </a:ext>
            </a:extLst>
          </p:cNvPr>
          <p:cNvSpPr txBox="1">
            <a:spLocks/>
          </p:cNvSpPr>
          <p:nvPr/>
        </p:nvSpPr>
        <p:spPr>
          <a:xfrm>
            <a:off x="4668602" y="4714755"/>
            <a:ext cx="2118898"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hiramfleitas</a:t>
            </a:r>
            <a:endParaRPr lang="en-US" sz="2000" dirty="0"/>
          </a:p>
        </p:txBody>
      </p:sp>
      <p:pic>
        <p:nvPicPr>
          <p:cNvPr id="6146" name="Picture 2" descr="Image result for twitter logo">
            <a:hlinkClick r:id="rId8"/>
            <a:extLst>
              <a:ext uri="{FF2B5EF4-FFF2-40B4-BE49-F238E27FC236}">
                <a16:creationId xmlns:a16="http://schemas.microsoft.com/office/drawing/2014/main" id="{8DEF83E7-94FD-40D6-8669-855860B24A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68605" y="4714755"/>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linkedin logo">
            <a:extLst>
              <a:ext uri="{FF2B5EF4-FFF2-40B4-BE49-F238E27FC236}">
                <a16:creationId xmlns:a16="http://schemas.microsoft.com/office/drawing/2014/main" id="{40E8753A-E275-438F-8D74-35063CFC247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99024" y="5392258"/>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logo&#10;&#10;Description generated with very high confidence">
            <a:extLst>
              <a:ext uri="{FF2B5EF4-FFF2-40B4-BE49-F238E27FC236}">
                <a16:creationId xmlns:a16="http://schemas.microsoft.com/office/drawing/2014/main" id="{A7B36D31-6C84-486D-9864-92ECB5424F4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97628" y="4714755"/>
            <a:ext cx="408482" cy="408482"/>
          </a:xfrm>
          <a:prstGeom prst="rect">
            <a:avLst/>
          </a:prstGeom>
        </p:spPr>
      </p:pic>
      <p:pic>
        <p:nvPicPr>
          <p:cNvPr id="6158" name="Picture 14" descr="Image result for wordpress logo">
            <a:extLst>
              <a:ext uri="{FF2B5EF4-FFF2-40B4-BE49-F238E27FC236}">
                <a16:creationId xmlns:a16="http://schemas.microsoft.com/office/drawing/2014/main" id="{40A7DEEA-6B58-43ED-98E5-DF6446159A5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65807" y="6071355"/>
            <a:ext cx="408482" cy="408482"/>
          </a:xfrm>
          <a:prstGeom prst="rect">
            <a:avLst/>
          </a:prstGeom>
          <a:noFill/>
          <a:extLst>
            <a:ext uri="{909E8E84-426E-40DD-AFC4-6F175D3DCCD1}">
              <a14:hiddenFill xmlns:a14="http://schemas.microsoft.com/office/drawing/2010/main">
                <a:solidFill>
                  <a:srgbClr val="FFFFFF"/>
                </a:solidFill>
              </a14:hiddenFill>
            </a:ext>
          </a:extLst>
        </p:spPr>
      </p:pic>
      <p:sp>
        <p:nvSpPr>
          <p:cNvPr id="99" name="Text Placeholder 9">
            <a:hlinkClick r:id="rId13"/>
            <a:extLst>
              <a:ext uri="{FF2B5EF4-FFF2-40B4-BE49-F238E27FC236}">
                <a16:creationId xmlns:a16="http://schemas.microsoft.com/office/drawing/2014/main" id="{2CAC3233-B01E-4D5B-9DDB-BF9F357BF471}"/>
              </a:ext>
            </a:extLst>
          </p:cNvPr>
          <p:cNvSpPr txBox="1">
            <a:spLocks/>
          </p:cNvSpPr>
          <p:nvPr/>
        </p:nvSpPr>
        <p:spPr>
          <a:xfrm>
            <a:off x="8680126" y="4714755"/>
            <a:ext cx="1583711"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hfleitas</a:t>
            </a:r>
            <a:endParaRPr lang="en-US" sz="2000" dirty="0"/>
          </a:p>
        </p:txBody>
      </p:sp>
      <p:pic>
        <p:nvPicPr>
          <p:cNvPr id="6160" name="Picture 16" descr="Image result for outlook email logo black">
            <a:extLst>
              <a:ext uri="{FF2B5EF4-FFF2-40B4-BE49-F238E27FC236}">
                <a16:creationId xmlns:a16="http://schemas.microsoft.com/office/drawing/2014/main" id="{CDE7364B-F43D-46FE-8D39-F3D6A4962C1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68602" y="5393055"/>
            <a:ext cx="405687" cy="405687"/>
          </a:xfrm>
          <a:prstGeom prst="rect">
            <a:avLst/>
          </a:prstGeom>
          <a:noFill/>
          <a:extLst>
            <a:ext uri="{909E8E84-426E-40DD-AFC4-6F175D3DCCD1}">
              <a14:hiddenFill xmlns:a14="http://schemas.microsoft.com/office/drawing/2010/main">
                <a:solidFill>
                  <a:srgbClr val="FFFFFF"/>
                </a:solidFill>
              </a14:hiddenFill>
            </a:ext>
          </a:extLst>
        </p:spPr>
      </p:pic>
      <p:sp>
        <p:nvSpPr>
          <p:cNvPr id="100" name="Text Placeholder 9">
            <a:hlinkClick r:id="rId5"/>
            <a:extLst>
              <a:ext uri="{FF2B5EF4-FFF2-40B4-BE49-F238E27FC236}">
                <a16:creationId xmlns:a16="http://schemas.microsoft.com/office/drawing/2014/main" id="{A4006438-774E-4F55-84BD-4D171879B3E9}"/>
              </a:ext>
            </a:extLst>
          </p:cNvPr>
          <p:cNvSpPr txBox="1">
            <a:spLocks/>
          </p:cNvSpPr>
          <p:nvPr/>
        </p:nvSpPr>
        <p:spPr>
          <a:xfrm>
            <a:off x="4665807" y="6066038"/>
            <a:ext cx="2234587" cy="413798"/>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fleitasarts.com</a:t>
            </a:r>
          </a:p>
        </p:txBody>
      </p:sp>
      <p:sp>
        <p:nvSpPr>
          <p:cNvPr id="101" name="Text Placeholder 9">
            <a:hlinkClick r:id="rId15"/>
            <a:extLst>
              <a:ext uri="{FF2B5EF4-FFF2-40B4-BE49-F238E27FC236}">
                <a16:creationId xmlns:a16="http://schemas.microsoft.com/office/drawing/2014/main" id="{416F5CF2-0E3A-4FD6-8C7B-C12C8E145E68}"/>
              </a:ext>
            </a:extLst>
          </p:cNvPr>
          <p:cNvSpPr txBox="1">
            <a:spLocks/>
          </p:cNvSpPr>
          <p:nvPr/>
        </p:nvSpPr>
        <p:spPr>
          <a:xfrm>
            <a:off x="8703217" y="5392753"/>
            <a:ext cx="1934347"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err="1"/>
              <a:t>hiramfleitas</a:t>
            </a:r>
            <a:endParaRPr lang="en-US" sz="2000" dirty="0"/>
          </a:p>
        </p:txBody>
      </p:sp>
      <p:sp>
        <p:nvSpPr>
          <p:cNvPr id="102" name="Text Placeholder 9">
            <a:hlinkClick r:id="rId16"/>
            <a:extLst>
              <a:ext uri="{FF2B5EF4-FFF2-40B4-BE49-F238E27FC236}">
                <a16:creationId xmlns:a16="http://schemas.microsoft.com/office/drawing/2014/main" id="{91F4816D-C183-47DA-97C1-43A2C8F843E4}"/>
              </a:ext>
            </a:extLst>
          </p:cNvPr>
          <p:cNvSpPr txBox="1">
            <a:spLocks/>
          </p:cNvSpPr>
          <p:nvPr/>
        </p:nvSpPr>
        <p:spPr>
          <a:xfrm>
            <a:off x="4668602" y="5390834"/>
            <a:ext cx="3080995" cy="405686"/>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hiram@fleitasarts.com</a:t>
            </a:r>
          </a:p>
        </p:txBody>
      </p:sp>
      <p:sp>
        <p:nvSpPr>
          <p:cNvPr id="107" name="Text Placeholder 9">
            <a:extLst>
              <a:ext uri="{FF2B5EF4-FFF2-40B4-BE49-F238E27FC236}">
                <a16:creationId xmlns:a16="http://schemas.microsoft.com/office/drawing/2014/main" id="{84D9BD34-16EB-415E-A734-4E87E8CDBD83}"/>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Hiram Fleitas</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Owner Fleitas Arts</a:t>
            </a:r>
          </a:p>
        </p:txBody>
      </p:sp>
      <p:sp>
        <p:nvSpPr>
          <p:cNvPr id="110" name="Text Placeholder 9">
            <a:extLst>
              <a:ext uri="{FF2B5EF4-FFF2-40B4-BE49-F238E27FC236}">
                <a16:creationId xmlns:a16="http://schemas.microsoft.com/office/drawing/2014/main" id="{33A5CA2F-2FDE-4CE2-8F43-91209B4BC8E5}"/>
              </a:ext>
            </a:extLst>
          </p:cNvPr>
          <p:cNvSpPr txBox="1">
            <a:spLocks/>
          </p:cNvSpPr>
          <p:nvPr/>
        </p:nvSpPr>
        <p:spPr>
          <a:xfrm>
            <a:off x="9804400" y="361933"/>
            <a:ext cx="198739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lang="en-US" sz="6000" dirty="0"/>
              <a:t>Bio</a:t>
            </a:r>
          </a:p>
          <a:p>
            <a:pPr marL="0" marR="0" lvl="0" indent="0" algn="r" defTabSz="609585" rtl="0" eaLnBrk="1" fontAlgn="auto" latinLnBrk="0" hangingPunct="1">
              <a:lnSpc>
                <a:spcPct val="90000"/>
              </a:lnSpc>
              <a:spcBef>
                <a:spcPct val="0"/>
              </a:spcBef>
              <a:spcAft>
                <a:spcPts val="0"/>
              </a:spcAft>
              <a:buClrTx/>
              <a:buSzTx/>
              <a:buFontTx/>
              <a:buNone/>
              <a:tabLst/>
              <a:defRPr/>
            </a:pPr>
            <a:r>
              <a:rPr lang="en-US" sz="2800" dirty="0"/>
              <a:t> </a:t>
            </a:r>
          </a:p>
        </p:txBody>
      </p:sp>
      <p:sp>
        <p:nvSpPr>
          <p:cNvPr id="17" name="Rectangle 16">
            <a:extLst>
              <a:ext uri="{FF2B5EF4-FFF2-40B4-BE49-F238E27FC236}">
                <a16:creationId xmlns:a16="http://schemas.microsoft.com/office/drawing/2014/main" id="{214F10FD-F907-4D0E-B573-E0683FFC2398}"/>
              </a:ext>
            </a:extLst>
          </p:cNvPr>
          <p:cNvSpPr/>
          <p:nvPr/>
        </p:nvSpPr>
        <p:spPr>
          <a:xfrm>
            <a:off x="7122274" y="1216201"/>
            <a:ext cx="4669522" cy="1754326"/>
          </a:xfrm>
          <a:prstGeom prst="rect">
            <a:avLst/>
          </a:prstGeom>
        </p:spPr>
        <p:txBody>
          <a:bodyPr wrap="square">
            <a:spAutoFit/>
          </a:bodyPr>
          <a:lstStyle/>
          <a:p>
            <a:pPr lvl="0" algn="r">
              <a:defRPr/>
            </a:pPr>
            <a:r>
              <a:rPr lang="en-US" dirty="0">
                <a:latin typeface="Segoe UI Light" panose="020B0502040204020203" pitchFamily="34" charset="0"/>
                <a:cs typeface="Segoe UI Light" panose="020B0502040204020203" pitchFamily="34" charset="0"/>
              </a:rPr>
              <a:t>Father</a:t>
            </a:r>
          </a:p>
          <a:p>
            <a:pPr lvl="0" algn="r">
              <a:defRPr/>
            </a:pPr>
            <a:r>
              <a:rPr lang="en-US" dirty="0">
                <a:latin typeface="Segoe UI Light" panose="020B0502040204020203" pitchFamily="34" charset="0"/>
                <a:cs typeface="Segoe UI Light" panose="020B0502040204020203" pitchFamily="34" charset="0"/>
              </a:rPr>
              <a:t>Principal DB Architect</a:t>
            </a:r>
          </a:p>
          <a:p>
            <a:pPr lvl="0" algn="r">
              <a:defRPr/>
            </a:pPr>
            <a:r>
              <a:rPr lang="en-US" dirty="0">
                <a:latin typeface="Segoe UI Light" panose="020B0502040204020203" pitchFamily="34" charset="0"/>
                <a:cs typeface="Segoe UI Light" panose="020B0502040204020203" pitchFamily="34" charset="0"/>
              </a:rPr>
              <a:t>Power BI since 2016</a:t>
            </a:r>
          </a:p>
          <a:p>
            <a:pPr lvl="0" algn="r">
              <a:defRPr/>
            </a:pPr>
            <a:r>
              <a:rPr lang="en-US" dirty="0">
                <a:latin typeface="Segoe UI Light" panose="020B0502040204020203" pitchFamily="34" charset="0"/>
                <a:cs typeface="Segoe UI Light" panose="020B0502040204020203" pitchFamily="34" charset="0"/>
              </a:rPr>
              <a:t>Developer since 1995</a:t>
            </a:r>
          </a:p>
          <a:p>
            <a:pPr algn="r">
              <a:defRPr/>
            </a:pPr>
            <a:r>
              <a:rPr lang="en-US" dirty="0">
                <a:latin typeface="Segoe UI Light" panose="020B0502040204020203" pitchFamily="34" charset="0"/>
                <a:cs typeface="Segoe UI Light" panose="020B0502040204020203" pitchFamily="34" charset="0"/>
              </a:rPr>
              <a:t>SQL Server since 1999</a:t>
            </a:r>
          </a:p>
          <a:p>
            <a:pPr lvl="0" algn="r">
              <a:defRPr/>
            </a:pPr>
            <a:r>
              <a:rPr lang="en-US" dirty="0">
                <a:latin typeface="Segoe UI Light" panose="020B0502040204020203" pitchFamily="34" charset="0"/>
                <a:cs typeface="Segoe UI Light" panose="020B0502040204020203" pitchFamily="34" charset="0"/>
              </a:rPr>
              <a:t>USCG Auxiliary Flotilla Staff Officer</a:t>
            </a:r>
          </a:p>
        </p:txBody>
      </p:sp>
      <p:pic>
        <p:nvPicPr>
          <p:cNvPr id="6148" name="Picture 4" descr="Exam 778: Analyzing and Visualizing Data with Power BI">
            <a:hlinkClick r:id="rId17"/>
            <a:extLst>
              <a:ext uri="{FF2B5EF4-FFF2-40B4-BE49-F238E27FC236}">
                <a16:creationId xmlns:a16="http://schemas.microsoft.com/office/drawing/2014/main" id="{4187437D-323F-4A81-85D0-9BDBF7C4496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547755" y="3220618"/>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Microsoft Certified: Azure Administrator Associate">
            <a:hlinkClick r:id="rId19"/>
            <a:extLst>
              <a:ext uri="{FF2B5EF4-FFF2-40B4-BE49-F238E27FC236}">
                <a16:creationId xmlns:a16="http://schemas.microsoft.com/office/drawing/2014/main" id="{6AF51C46-7411-4A1C-89DE-4E5DFF37342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79848" y="3220619"/>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Microsoft Certified: Azure AI Engineer Associate">
            <a:hlinkClick r:id="rId21"/>
            <a:extLst>
              <a:ext uri="{FF2B5EF4-FFF2-40B4-BE49-F238E27FC236}">
                <a16:creationId xmlns:a16="http://schemas.microsoft.com/office/drawing/2014/main" id="{AD3D6472-F6D2-4B97-8B73-9A46280F7B0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11941" y="3220620"/>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A close up of a logo&#10;&#10;Description generated with very high confidence">
            <a:hlinkClick r:id="rId5"/>
            <a:extLst>
              <a:ext uri="{FF2B5EF4-FFF2-40B4-BE49-F238E27FC236}">
                <a16:creationId xmlns:a16="http://schemas.microsoft.com/office/drawing/2014/main" id="{534A5AFF-DD15-4DAD-B7C5-0406FAA7F2EF}"/>
              </a:ext>
            </a:extLst>
          </p:cNvPr>
          <p:cNvPicPr>
            <a:picLocks noChangeAspect="1"/>
          </p:cNvPicPr>
          <p:nvPr/>
        </p:nvPicPr>
        <p:blipFill rotWithShape="1">
          <a:blip r:embed="rId2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117871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93B232-3769-43EA-9FB6-451E85DFC9B6}"/>
              </a:ext>
            </a:extLst>
          </p:cNvPr>
          <p:cNvPicPr>
            <a:picLocks noChangeAspect="1"/>
          </p:cNvPicPr>
          <p:nvPr/>
        </p:nvPicPr>
        <p:blipFill>
          <a:blip r:embed="rId3"/>
          <a:stretch>
            <a:fillRect/>
          </a:stretch>
        </p:blipFill>
        <p:spPr>
          <a:xfrm>
            <a:off x="5623" y="0"/>
            <a:ext cx="12180753"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593967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03C366-E6CF-4169-8867-19DC1D510FF2}"/>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178333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9FB3BC-143E-4B8F-BADF-F3C89C1A5DE5}"/>
              </a:ext>
            </a:extLst>
          </p:cNvPr>
          <p:cNvPicPr>
            <a:picLocks noChangeAspect="1"/>
          </p:cNvPicPr>
          <p:nvPr/>
        </p:nvPicPr>
        <p:blipFill>
          <a:blip r:embed="rId3"/>
          <a:stretch>
            <a:fillRect/>
          </a:stretch>
        </p:blipFill>
        <p:spPr>
          <a:xfrm>
            <a:off x="0" y="10012"/>
            <a:ext cx="12192000" cy="683797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D70F529B-5226-4795-873F-FDAC722C4E83}"/>
              </a:ext>
            </a:extLst>
          </p:cNvPr>
          <p:cNvSpPr/>
          <p:nvPr/>
        </p:nvSpPr>
        <p:spPr>
          <a:xfrm>
            <a:off x="9542663" y="3175000"/>
            <a:ext cx="2594568" cy="2849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121119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BD5755-1863-4A3B-A819-9F10A2DEAF87}"/>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570395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B1EB75-C32E-42A8-9DBB-4F8AE6B4147D}"/>
              </a:ext>
            </a:extLst>
          </p:cNvPr>
          <p:cNvPicPr>
            <a:picLocks noChangeAspect="1"/>
          </p:cNvPicPr>
          <p:nvPr/>
        </p:nvPicPr>
        <p:blipFill>
          <a:blip r:embed="rId3"/>
          <a:stretch>
            <a:fillRect/>
          </a:stretch>
        </p:blipFill>
        <p:spPr>
          <a:xfrm>
            <a:off x="0" y="1580"/>
            <a:ext cx="12192000" cy="685483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DC6B53F6-42BF-485A-9AC7-D24CD05921AA}"/>
              </a:ext>
            </a:extLst>
          </p:cNvPr>
          <p:cNvSpPr/>
          <p:nvPr/>
        </p:nvSpPr>
        <p:spPr>
          <a:xfrm>
            <a:off x="3035331" y="2331622"/>
            <a:ext cx="1092786" cy="420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776736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7DB0FE-3704-49D4-95CD-399DF91BAD7A}"/>
              </a:ext>
            </a:extLst>
          </p:cNvPr>
          <p:cNvPicPr>
            <a:picLocks noChangeAspect="1"/>
          </p:cNvPicPr>
          <p:nvPr/>
        </p:nvPicPr>
        <p:blipFill>
          <a:blip r:embed="rId3"/>
          <a:stretch>
            <a:fillRect/>
          </a:stretch>
        </p:blipFill>
        <p:spPr>
          <a:xfrm>
            <a:off x="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6" name="Rectangle: Rounded Corners 15">
            <a:extLst>
              <a:ext uri="{FF2B5EF4-FFF2-40B4-BE49-F238E27FC236}">
                <a16:creationId xmlns:a16="http://schemas.microsoft.com/office/drawing/2014/main" id="{E2205432-80D9-4B16-A22C-A921E7220FD3}"/>
              </a:ext>
            </a:extLst>
          </p:cNvPr>
          <p:cNvSpPr/>
          <p:nvPr/>
        </p:nvSpPr>
        <p:spPr>
          <a:xfrm>
            <a:off x="3234430" y="1961965"/>
            <a:ext cx="1903706" cy="195309"/>
          </a:xfrm>
          <a:prstGeom prst="roundRect">
            <a:avLst>
              <a:gd name="adj" fmla="val 23982"/>
            </a:avLst>
          </a:prstGeom>
          <a:noFill/>
          <a:ln w="38100">
            <a:solidFill>
              <a:srgbClr val="007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1FD13A5D-11E9-470B-B56B-B54C40F96CBD}"/>
              </a:ext>
            </a:extLst>
          </p:cNvPr>
          <p:cNvSpPr/>
          <p:nvPr/>
        </p:nvSpPr>
        <p:spPr>
          <a:xfrm>
            <a:off x="3241272" y="2157275"/>
            <a:ext cx="1890022" cy="1011846"/>
          </a:xfrm>
          <a:prstGeom prst="roundRect">
            <a:avLst>
              <a:gd name="adj" fmla="val 5254"/>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18" name="Rectangle: Rounded Corners 17">
            <a:extLst>
              <a:ext uri="{FF2B5EF4-FFF2-40B4-BE49-F238E27FC236}">
                <a16:creationId xmlns:a16="http://schemas.microsoft.com/office/drawing/2014/main" id="{41916C72-6632-42F2-A632-2CDAF07841D9}"/>
              </a:ext>
            </a:extLst>
          </p:cNvPr>
          <p:cNvSpPr/>
          <p:nvPr/>
        </p:nvSpPr>
        <p:spPr>
          <a:xfrm>
            <a:off x="3234429" y="3169120"/>
            <a:ext cx="2918721" cy="1058129"/>
          </a:xfrm>
          <a:prstGeom prst="roundRect">
            <a:avLst>
              <a:gd name="adj" fmla="val 654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ADB7B66-7F14-46AD-8CCA-55DCA1B47F37}"/>
              </a:ext>
            </a:extLst>
          </p:cNvPr>
          <p:cNvSpPr txBox="1"/>
          <p:nvPr/>
        </p:nvSpPr>
        <p:spPr>
          <a:xfrm>
            <a:off x="5131294" y="2493921"/>
            <a:ext cx="1050288" cy="338554"/>
          </a:xfrm>
          <a:prstGeom prst="rect">
            <a:avLst/>
          </a:prstGeom>
          <a:noFill/>
        </p:spPr>
        <p:txBody>
          <a:bodyPr wrap="none" rtlCol="0">
            <a:spAutoFit/>
          </a:bodyPr>
          <a:lstStyle/>
          <a:p>
            <a:r>
              <a:rPr lang="en-US" sz="1600" dirty="0">
                <a:solidFill>
                  <a:srgbClr val="00B050"/>
                </a:solidFill>
                <a:latin typeface="Segoe UI" panose="020B0502040204020203" pitchFamily="34" charset="0"/>
                <a:cs typeface="Segoe UI" panose="020B0502040204020203" pitchFamily="34" charset="0"/>
              </a:rPr>
              <a:t>Then true</a:t>
            </a:r>
          </a:p>
        </p:txBody>
      </p:sp>
      <p:sp>
        <p:nvSpPr>
          <p:cNvPr id="20" name="TextBox 19">
            <a:extLst>
              <a:ext uri="{FF2B5EF4-FFF2-40B4-BE49-F238E27FC236}">
                <a16:creationId xmlns:a16="http://schemas.microsoft.com/office/drawing/2014/main" id="{13DB1DB9-BFFF-4E69-BF60-754275CA962D}"/>
              </a:ext>
            </a:extLst>
          </p:cNvPr>
          <p:cNvSpPr txBox="1"/>
          <p:nvPr/>
        </p:nvSpPr>
        <p:spPr>
          <a:xfrm>
            <a:off x="6153150" y="3528907"/>
            <a:ext cx="1289050" cy="338554"/>
          </a:xfrm>
          <a:prstGeom prst="rect">
            <a:avLst/>
          </a:prstGeom>
          <a:noFill/>
        </p:spPr>
        <p:txBody>
          <a:bodyPr wrap="square" rtlCol="0">
            <a:spAutoFit/>
          </a:bodyPr>
          <a:lstStyle/>
          <a:p>
            <a:r>
              <a:rPr lang="en-US" sz="1600" dirty="0">
                <a:solidFill>
                  <a:srgbClr val="FF0000"/>
                </a:solidFill>
                <a:latin typeface="Segoe UI" panose="020B0502040204020203" pitchFamily="34" charset="0"/>
                <a:cs typeface="Segoe UI" panose="020B0502040204020203" pitchFamily="34" charset="0"/>
              </a:rPr>
              <a:t>Else false</a:t>
            </a:r>
            <a:endParaRPr lang="en-US" sz="1600" dirty="0">
              <a:solidFill>
                <a:srgbClr val="00B050"/>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E8C392DF-041E-4093-AC3F-D0A95364FDB4}"/>
              </a:ext>
            </a:extLst>
          </p:cNvPr>
          <p:cNvSpPr txBox="1"/>
          <p:nvPr/>
        </p:nvSpPr>
        <p:spPr>
          <a:xfrm>
            <a:off x="5131294" y="1890342"/>
            <a:ext cx="931152" cy="338554"/>
          </a:xfrm>
          <a:prstGeom prst="rect">
            <a:avLst/>
          </a:prstGeom>
          <a:noFill/>
        </p:spPr>
        <p:txBody>
          <a:bodyPr wrap="none" rtlCol="0">
            <a:spAutoFit/>
          </a:bodyPr>
          <a:lstStyle/>
          <a:p>
            <a:r>
              <a:rPr lang="en-US" sz="1600" dirty="0">
                <a:solidFill>
                  <a:srgbClr val="0075D6"/>
                </a:solidFill>
                <a:latin typeface="Segoe UI" panose="020B0502040204020203" pitchFamily="34" charset="0"/>
                <a:cs typeface="Segoe UI" panose="020B0502040204020203" pitchFamily="34" charset="0"/>
              </a:rPr>
              <a:t>Evaluate</a:t>
            </a:r>
          </a:p>
        </p:txBody>
      </p:sp>
    </p:spTree>
    <p:extLst>
      <p:ext uri="{BB962C8B-B14F-4D97-AF65-F5344CB8AC3E}">
        <p14:creationId xmlns:p14="http://schemas.microsoft.com/office/powerpoint/2010/main" val="15802989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96B9E4-25B3-4FC4-8DE3-E16773AB2DAE}"/>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B3CD1F26-487E-4EE6-BC72-8EFF6352C2CD}"/>
              </a:ext>
            </a:extLst>
          </p:cNvPr>
          <p:cNvSpPr/>
          <p:nvPr/>
        </p:nvSpPr>
        <p:spPr>
          <a:xfrm>
            <a:off x="3044207" y="1754572"/>
            <a:ext cx="4670487" cy="436214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344509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2416890-D59E-4665-965D-68EF654A023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1" name="Rectangle 10">
            <a:extLst>
              <a:ext uri="{FF2B5EF4-FFF2-40B4-BE49-F238E27FC236}">
                <a16:creationId xmlns:a16="http://schemas.microsoft.com/office/drawing/2014/main" id="{950DE7C0-E918-4ED9-82FC-E99504563900}"/>
              </a:ext>
            </a:extLst>
          </p:cNvPr>
          <p:cNvSpPr/>
          <p:nvPr/>
        </p:nvSpPr>
        <p:spPr>
          <a:xfrm>
            <a:off x="3586579" y="4838330"/>
            <a:ext cx="4128115" cy="10475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064421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0697EA7-A2BD-4C20-9E26-391E5B3A1727}"/>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685558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727A99-CCD5-4B0C-A92B-9C457BDBC78C}"/>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470107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While Hyperlinks">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886</TotalTime>
  <Words>10848</Words>
  <Application>Microsoft Office PowerPoint</Application>
  <PresentationFormat>Widescreen</PresentationFormat>
  <Paragraphs>1260</Paragraphs>
  <Slides>251</Slides>
  <Notes>238</Notes>
  <HiddenSlides>8</HiddenSlides>
  <MMClips>0</MMClips>
  <ScaleCrop>false</ScaleCrop>
  <HeadingPairs>
    <vt:vector size="8" baseType="variant">
      <vt:variant>
        <vt:lpstr>Fonts Used</vt:lpstr>
      </vt:variant>
      <vt:variant>
        <vt:i4>14</vt:i4>
      </vt:variant>
      <vt:variant>
        <vt:lpstr>Theme</vt:lpstr>
      </vt:variant>
      <vt:variant>
        <vt:i4>3</vt:i4>
      </vt:variant>
      <vt:variant>
        <vt:lpstr>Embedded OLE Servers</vt:lpstr>
      </vt:variant>
      <vt:variant>
        <vt:i4>1</vt:i4>
      </vt:variant>
      <vt:variant>
        <vt:lpstr>Slide Titles</vt:lpstr>
      </vt:variant>
      <vt:variant>
        <vt:i4>251</vt:i4>
      </vt:variant>
    </vt:vector>
  </HeadingPairs>
  <TitlesOfParts>
    <vt:vector size="269" baseType="lpstr">
      <vt:lpstr>Arial</vt:lpstr>
      <vt:lpstr>Calibri</vt:lpstr>
      <vt:lpstr>Calibri Light</vt:lpstr>
      <vt:lpstr>Century Gothic</vt:lpstr>
      <vt:lpstr>Consolas</vt:lpstr>
      <vt:lpstr>DIN</vt:lpstr>
      <vt:lpstr>Franklin Gothic Book</vt:lpstr>
      <vt:lpstr>Gill Sans</vt:lpstr>
      <vt:lpstr>Segoe UI</vt:lpstr>
      <vt:lpstr>Segoe UI Historic</vt:lpstr>
      <vt:lpstr>Segoe UI Light</vt:lpstr>
      <vt:lpstr>Segoe UI Semibold</vt:lpstr>
      <vt:lpstr>Segoe UI Semilight</vt:lpstr>
      <vt:lpstr>Wingdings</vt:lpstr>
      <vt:lpstr>Office Theme</vt:lpstr>
      <vt:lpstr>1_Office Theme</vt:lpstr>
      <vt:lpstr>2_Office Theme</vt:lpstr>
      <vt:lpstr>think-cell Slide</vt:lpstr>
      <vt:lpstr>PowerPoint Presentation</vt:lpstr>
      <vt:lpstr>PowerPoint Presentation</vt:lpstr>
      <vt:lpstr>Please silence cell phones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Embed and integrate</vt:lpstr>
      <vt:lpstr>Global Scale and  Enterprise Readiness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Hiram Fleitas</dc:creator>
  <cp:lastModifiedBy>Hiram Fleitas</cp:lastModifiedBy>
  <cp:revision>94</cp:revision>
  <dcterms:created xsi:type="dcterms:W3CDTF">2019-05-23T20:01:45Z</dcterms:created>
  <dcterms:modified xsi:type="dcterms:W3CDTF">2019-06-01T03:52:25Z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